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8" r:id="rId1"/>
  </p:sldMasterIdLst>
  <p:sldIdLst>
    <p:sldId id="256" r:id="rId2"/>
    <p:sldId id="294" r:id="rId3"/>
    <p:sldId id="295" r:id="rId4"/>
    <p:sldId id="296" r:id="rId5"/>
    <p:sldId id="333" r:id="rId6"/>
    <p:sldId id="334" r:id="rId7"/>
    <p:sldId id="337" r:id="rId8"/>
    <p:sldId id="336" r:id="rId9"/>
    <p:sldId id="338" r:id="rId10"/>
    <p:sldId id="339" r:id="rId11"/>
    <p:sldId id="297" r:id="rId12"/>
    <p:sldId id="355" r:id="rId13"/>
    <p:sldId id="357" r:id="rId14"/>
    <p:sldId id="358" r:id="rId15"/>
    <p:sldId id="348" r:id="rId16"/>
    <p:sldId id="302" r:id="rId17"/>
    <p:sldId id="340" r:id="rId18"/>
    <p:sldId id="341" r:id="rId19"/>
    <p:sldId id="298" r:id="rId20"/>
    <p:sldId id="299" r:id="rId21"/>
    <p:sldId id="300" r:id="rId22"/>
    <p:sldId id="301" r:id="rId23"/>
    <p:sldId id="303" r:id="rId24"/>
    <p:sldId id="304" r:id="rId25"/>
    <p:sldId id="305" r:id="rId26"/>
    <p:sldId id="306" r:id="rId27"/>
    <p:sldId id="343" r:id="rId28"/>
    <p:sldId id="342" r:id="rId29"/>
    <p:sldId id="309" r:id="rId30"/>
    <p:sldId id="310" r:id="rId31"/>
    <p:sldId id="311" r:id="rId32"/>
    <p:sldId id="344" r:id="rId33"/>
    <p:sldId id="312" r:id="rId34"/>
    <p:sldId id="345" r:id="rId35"/>
    <p:sldId id="307" r:id="rId36"/>
    <p:sldId id="346" r:id="rId37"/>
    <p:sldId id="308" r:id="rId38"/>
    <p:sldId id="314" r:id="rId39"/>
    <p:sldId id="315" r:id="rId40"/>
    <p:sldId id="316" r:id="rId41"/>
    <p:sldId id="317" r:id="rId42"/>
    <p:sldId id="318" r:id="rId43"/>
    <p:sldId id="319" r:id="rId44"/>
    <p:sldId id="320" r:id="rId45"/>
    <p:sldId id="321" r:id="rId46"/>
    <p:sldId id="322" r:id="rId47"/>
    <p:sldId id="323" r:id="rId48"/>
    <p:sldId id="349" r:id="rId49"/>
    <p:sldId id="350" r:id="rId50"/>
    <p:sldId id="351" r:id="rId51"/>
    <p:sldId id="354" r:id="rId52"/>
    <p:sldId id="353" r:id="rId53"/>
    <p:sldId id="352" r:id="rId54"/>
    <p:sldId id="324" r:id="rId55"/>
    <p:sldId id="347" r:id="rId56"/>
    <p:sldId id="325" r:id="rId57"/>
    <p:sldId id="326" r:id="rId58"/>
    <p:sldId id="327" r:id="rId59"/>
    <p:sldId id="328" r:id="rId60"/>
    <p:sldId id="329" r:id="rId61"/>
    <p:sldId id="330" r:id="rId62"/>
    <p:sldId id="331" r:id="rId63"/>
    <p:sldId id="332"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87"/>
    <p:restoredTop sz="96197"/>
  </p:normalViewPr>
  <p:slideViewPr>
    <p:cSldViewPr snapToGrid="0" snapToObjects="1">
      <p:cViewPr varScale="1">
        <p:scale>
          <a:sx n="152" d="100"/>
          <a:sy n="152" d="100"/>
        </p:scale>
        <p:origin x="100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smtClean="0"/>
              <a:t>8/9/22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rIns="45720"/>
          <a:lstStyle/>
          <a:p>
            <a:fld id="{6D22F896-40B5-4ADD-8801-0D06FADFA095}" type="slidenum">
              <a:rPr lang="en-US" smtClean="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028114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smtClean="0"/>
              <a:t>8/9/22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836919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smtClean="0"/>
              <a:t>8/9/22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2176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smtClean="0"/>
              <a:t>8/9/22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78636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smtClean="0"/>
              <a:t>8/9/22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195050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smtClean="0"/>
              <a:t>8/9/22</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227542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BC1C18-307B-4F68-A007-B5B542270E8D}" type="datetimeFigureOut">
              <a:rPr lang="en-US" smtClean="0"/>
              <a:t>8/9/22</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2035612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8/9/22</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971323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smtClean="0"/>
              <a:t>8/9/22</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62219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smtClean="0"/>
              <a:t>8/9/22</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17444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smtClean="0"/>
              <a:t>8/9/22</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05958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smtClean="0"/>
              <a:t>8/9/22</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a:t>
              </a:t>
            </a:r>
            <a:endParaRPr lang="en-US" dirty="0"/>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smtClean="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35058782"/>
      </p:ext>
    </p:extLst>
  </p:cSld>
  <p:clrMap bg1="dk1" tx1="lt1" bg2="dk2" tx2="lt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unt.instructure.com/courses/62298/files/14985706?wrap=1" TargetMode="External"/><Relationship Id="rId2" Type="http://schemas.openxmlformats.org/officeDocument/2006/relationships/hyperlink" Target="https://aws.amazon.com/getting-started/hands-on/build-serverless-web-app-lambda-apigateway-s3-dynamodb-cognito/?refid=ha_a134p000007bsalaa0~ha_awssm-9610_pac&amp;trkcampaign=psc_core-infra_storage_s3-features-multi-region-access-pt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aws.amazon.com/api-gateway/" TargetMode="External"/><Relationship Id="rId2" Type="http://schemas.openxmlformats.org/officeDocument/2006/relationships/hyperlink" Target="https://aws.amazon.com/lambda/" TargetMode="External"/><Relationship Id="rId1" Type="http://schemas.openxmlformats.org/officeDocument/2006/relationships/slideLayout" Target="../slideLayouts/slideLayout2.xml"/><Relationship Id="rId6" Type="http://schemas.openxmlformats.org/officeDocument/2006/relationships/hyperlink" Target="https://aws.amazon.com/amplify/" TargetMode="External"/><Relationship Id="rId5" Type="http://schemas.openxmlformats.org/officeDocument/2006/relationships/hyperlink" Target="https://aws.amazon.com/cognito/" TargetMode="External"/><Relationship Id="rId4" Type="http://schemas.openxmlformats.org/officeDocument/2006/relationships/hyperlink" Target="https://aws.amazon.com/dynamodb/"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6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3stehybb7a.execute-api.us-east-2.amazonaws.com/prod" TargetMode="Externa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6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s://3stehybb7a.execute-api.us-east-2.amazonaws.com/prod"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329A1-46B6-5441-A8BE-EF327F2E6DE1}"/>
              </a:ext>
            </a:extLst>
          </p:cNvPr>
          <p:cNvSpPr>
            <a:spLocks noGrp="1"/>
          </p:cNvSpPr>
          <p:nvPr>
            <p:ph type="ctrTitle"/>
          </p:nvPr>
        </p:nvSpPr>
        <p:spPr>
          <a:xfrm>
            <a:off x="1914861" y="3428998"/>
            <a:ext cx="6215013" cy="2268559"/>
          </a:xfrm>
        </p:spPr>
        <p:txBody>
          <a:bodyPr>
            <a:normAutofit fontScale="90000"/>
          </a:bodyPr>
          <a:lstStyle/>
          <a:p>
            <a:r>
              <a:rPr lang="en-US" dirty="0"/>
              <a:t>Build a Serverless Web Application</a:t>
            </a:r>
          </a:p>
        </p:txBody>
      </p:sp>
      <p:sp>
        <p:nvSpPr>
          <p:cNvPr id="3" name="Subtitle 2">
            <a:extLst>
              <a:ext uri="{FF2B5EF4-FFF2-40B4-BE49-F238E27FC236}">
                <a16:creationId xmlns:a16="http://schemas.microsoft.com/office/drawing/2014/main" id="{B9946169-B5FA-EC4F-B956-3CB4965B2525}"/>
              </a:ext>
            </a:extLst>
          </p:cNvPr>
          <p:cNvSpPr>
            <a:spLocks noGrp="1"/>
          </p:cNvSpPr>
          <p:nvPr>
            <p:ph type="subTitle" idx="1"/>
          </p:nvPr>
        </p:nvSpPr>
        <p:spPr/>
        <p:txBody>
          <a:bodyPr/>
          <a:lstStyle/>
          <a:p>
            <a:r>
              <a:rPr lang="en-US" dirty="0"/>
              <a:t>Week 13</a:t>
            </a:r>
          </a:p>
        </p:txBody>
      </p:sp>
    </p:spTree>
    <p:extLst>
      <p:ext uri="{BB962C8B-B14F-4D97-AF65-F5344CB8AC3E}">
        <p14:creationId xmlns:p14="http://schemas.microsoft.com/office/powerpoint/2010/main" val="26539545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23A06AAA-5414-46B1-8F5F-DA6CFCFFFAE5}"/>
              </a:ext>
            </a:extLst>
          </p:cNvPr>
          <p:cNvSpPr>
            <a:spLocks noGrp="1"/>
          </p:cNvSpPr>
          <p:nvPr>
            <p:ph idx="1"/>
          </p:nvPr>
        </p:nvSpPr>
        <p:spPr>
          <a:xfrm>
            <a:off x="1221916" y="2052116"/>
            <a:ext cx="3858084" cy="3997828"/>
          </a:xfrm>
        </p:spPr>
        <p:txBody>
          <a:bodyPr>
            <a:normAutofit/>
          </a:bodyPr>
          <a:lstStyle/>
          <a:p>
            <a:r>
              <a:rPr lang="en-US" sz="1800" dirty="0"/>
              <a:t>If Dan gets promoted</a:t>
            </a:r>
          </a:p>
          <a:p>
            <a:pPr lvl="1"/>
            <a:r>
              <a:rPr lang="en-US" sz="1600" dirty="0"/>
              <a:t>Add </a:t>
            </a:r>
            <a:r>
              <a:rPr lang="en-US" sz="1600" dirty="0" err="1"/>
              <a:t>SuperUser</a:t>
            </a:r>
            <a:r>
              <a:rPr lang="en-US" sz="1600" dirty="0"/>
              <a:t> and </a:t>
            </a:r>
            <a:br>
              <a:rPr lang="en-US" sz="1600" dirty="0"/>
            </a:br>
            <a:r>
              <a:rPr lang="en-US" sz="1600" dirty="0"/>
              <a:t>drop </a:t>
            </a:r>
            <a:r>
              <a:rPr lang="en-US" sz="1600" dirty="0" err="1"/>
              <a:t>BasicUser</a:t>
            </a:r>
            <a:endParaRPr lang="en-US" sz="1600" dirty="0"/>
          </a:p>
          <a:p>
            <a:r>
              <a:rPr lang="en-US" sz="1800" dirty="0"/>
              <a:t>And Alice gets demoted</a:t>
            </a:r>
          </a:p>
          <a:p>
            <a:pPr lvl="1"/>
            <a:r>
              <a:rPr lang="en-US" sz="1600" dirty="0"/>
              <a:t>Add </a:t>
            </a:r>
            <a:r>
              <a:rPr lang="en-US" sz="1600" dirty="0" err="1"/>
              <a:t>DataEntry</a:t>
            </a:r>
            <a:r>
              <a:rPr lang="en-US" sz="1600" dirty="0"/>
              <a:t> and </a:t>
            </a:r>
            <a:br>
              <a:rPr lang="en-US" sz="1600" dirty="0"/>
            </a:br>
            <a:r>
              <a:rPr lang="en-US" sz="1600" dirty="0"/>
              <a:t>drop </a:t>
            </a:r>
            <a:r>
              <a:rPr lang="en-US" sz="1600" dirty="0" err="1"/>
              <a:t>SuperUser</a:t>
            </a:r>
            <a:endParaRPr lang="en-US" sz="1600" dirty="0"/>
          </a:p>
          <a:p>
            <a:endParaRPr lang="en-US" sz="1800" dirty="0"/>
          </a:p>
        </p:txBody>
      </p:sp>
      <p:graphicFrame>
        <p:nvGraphicFramePr>
          <p:cNvPr id="7" name="Content Placeholder 3">
            <a:extLst>
              <a:ext uri="{FF2B5EF4-FFF2-40B4-BE49-F238E27FC236}">
                <a16:creationId xmlns:a16="http://schemas.microsoft.com/office/drawing/2014/main" id="{920285C5-0E18-8447-9D76-821A7617F95D}"/>
              </a:ext>
            </a:extLst>
          </p:cNvPr>
          <p:cNvGraphicFramePr>
            <a:graphicFrameLocks/>
          </p:cNvGraphicFramePr>
          <p:nvPr>
            <p:extLst>
              <p:ext uri="{D42A27DB-BD31-4B8C-83A1-F6EECF244321}">
                <p14:modId xmlns:p14="http://schemas.microsoft.com/office/powerpoint/2010/main" val="1501956833"/>
              </p:ext>
            </p:extLst>
          </p:nvPr>
        </p:nvGraphicFramePr>
        <p:xfrm>
          <a:off x="5024120" y="2052116"/>
          <a:ext cx="5851861" cy="4050913"/>
        </p:xfrm>
        <a:graphic>
          <a:graphicData uri="http://schemas.openxmlformats.org/drawingml/2006/table">
            <a:tbl>
              <a:tblPr firstRow="1" bandRow="1">
                <a:tableStyleId>{6E25E649-3F16-4E02-A733-19D2CDBF48F0}</a:tableStyleId>
              </a:tblPr>
              <a:tblGrid>
                <a:gridCol w="1153705">
                  <a:extLst>
                    <a:ext uri="{9D8B030D-6E8A-4147-A177-3AD203B41FA5}">
                      <a16:colId xmlns:a16="http://schemas.microsoft.com/office/drawing/2014/main" val="615292657"/>
                    </a:ext>
                  </a:extLst>
                </a:gridCol>
                <a:gridCol w="997526">
                  <a:extLst>
                    <a:ext uri="{9D8B030D-6E8A-4147-A177-3AD203B41FA5}">
                      <a16:colId xmlns:a16="http://schemas.microsoft.com/office/drawing/2014/main" val="555760616"/>
                    </a:ext>
                  </a:extLst>
                </a:gridCol>
                <a:gridCol w="1140310">
                  <a:extLst>
                    <a:ext uri="{9D8B030D-6E8A-4147-A177-3AD203B41FA5}">
                      <a16:colId xmlns:a16="http://schemas.microsoft.com/office/drawing/2014/main" val="2499674761"/>
                    </a:ext>
                  </a:extLst>
                </a:gridCol>
                <a:gridCol w="1312433">
                  <a:extLst>
                    <a:ext uri="{9D8B030D-6E8A-4147-A177-3AD203B41FA5}">
                      <a16:colId xmlns:a16="http://schemas.microsoft.com/office/drawing/2014/main" val="2938884873"/>
                    </a:ext>
                  </a:extLst>
                </a:gridCol>
                <a:gridCol w="1247887">
                  <a:extLst>
                    <a:ext uri="{9D8B030D-6E8A-4147-A177-3AD203B41FA5}">
                      <a16:colId xmlns:a16="http://schemas.microsoft.com/office/drawing/2014/main" val="2105021291"/>
                    </a:ext>
                  </a:extLst>
                </a:gridCol>
              </a:tblGrid>
              <a:tr h="948688">
                <a:tc>
                  <a:txBody>
                    <a:bodyPr/>
                    <a:lstStyle/>
                    <a:p>
                      <a:pPr algn="l" fontAlgn="b"/>
                      <a:endParaRPr lang="en-US" sz="400" b="0" i="0" u="none" strike="noStrike" dirty="0">
                        <a:solidFill>
                          <a:schemeClr val="bg1"/>
                        </a:solidFill>
                        <a:effectLst/>
                        <a:latin typeface="Calibri" panose="020F0502020204030204" pitchFamily="34" charset="0"/>
                      </a:endParaRPr>
                    </a:p>
                  </a:txBody>
                  <a:tcPr marL="3566" marR="3566" marT="3566" marB="0" anchor="b"/>
                </a:tc>
                <a:tc>
                  <a:txBody>
                    <a:bodyPr/>
                    <a:lstStyle/>
                    <a:p>
                      <a:pPr algn="l" fontAlgn="b"/>
                      <a:r>
                        <a:rPr lang="en-US" sz="1400" u="none" strike="noStrike" dirty="0" err="1">
                          <a:solidFill>
                            <a:schemeClr val="bg1"/>
                          </a:solidFill>
                          <a:effectLst/>
                        </a:rPr>
                        <a:t>BasicUser</a:t>
                      </a:r>
                      <a:endParaRPr lang="en-US" sz="1400" b="0" i="0" u="none" strike="noStrike" dirty="0">
                        <a:solidFill>
                          <a:schemeClr val="bg1"/>
                        </a:solidFill>
                        <a:effectLst/>
                        <a:latin typeface="Calibri" panose="020F0502020204030204" pitchFamily="34" charset="0"/>
                      </a:endParaRPr>
                    </a:p>
                  </a:txBody>
                  <a:tcPr marL="3566" marR="3566" marT="3566" marB="0" anchor="b"/>
                </a:tc>
                <a:tc>
                  <a:txBody>
                    <a:bodyPr/>
                    <a:lstStyle/>
                    <a:p>
                      <a:pPr algn="l" fontAlgn="b"/>
                      <a:r>
                        <a:rPr lang="en-US" sz="1400" u="none" strike="noStrike" dirty="0" err="1">
                          <a:solidFill>
                            <a:schemeClr val="bg1"/>
                          </a:solidFill>
                          <a:effectLst/>
                        </a:rPr>
                        <a:t>SuperUser</a:t>
                      </a:r>
                      <a:endParaRPr lang="en-US" sz="1400" b="0" i="0" u="none" strike="noStrike" dirty="0">
                        <a:solidFill>
                          <a:schemeClr val="bg1"/>
                        </a:solidFill>
                        <a:effectLst/>
                        <a:latin typeface="Calibri" panose="020F0502020204030204" pitchFamily="34" charset="0"/>
                      </a:endParaRPr>
                    </a:p>
                  </a:txBody>
                  <a:tcPr marL="3566" marR="3566" marT="3566" marB="0" anchor="b"/>
                </a:tc>
                <a:tc>
                  <a:txBody>
                    <a:bodyPr/>
                    <a:lstStyle/>
                    <a:p>
                      <a:pPr algn="l" fontAlgn="b"/>
                      <a:r>
                        <a:rPr lang="en-US" sz="1400" u="none" strike="noStrike" dirty="0" err="1">
                          <a:solidFill>
                            <a:schemeClr val="bg1"/>
                          </a:solidFill>
                          <a:effectLst/>
                        </a:rPr>
                        <a:t>HRAdmin</a:t>
                      </a:r>
                      <a:endParaRPr lang="en-US" sz="1400" b="0" i="0" u="none" strike="noStrike" dirty="0">
                        <a:solidFill>
                          <a:schemeClr val="bg1"/>
                        </a:solidFill>
                        <a:effectLst/>
                        <a:latin typeface="Calibri" panose="020F0502020204030204" pitchFamily="34" charset="0"/>
                      </a:endParaRPr>
                    </a:p>
                  </a:txBody>
                  <a:tcPr marL="3566" marR="3566" marT="3566" marB="0" anchor="b"/>
                </a:tc>
                <a:tc>
                  <a:txBody>
                    <a:bodyPr/>
                    <a:lstStyle/>
                    <a:p>
                      <a:pPr algn="l" fontAlgn="b"/>
                      <a:r>
                        <a:rPr lang="en-US" sz="1400" u="none" strike="noStrike" dirty="0" err="1">
                          <a:solidFill>
                            <a:schemeClr val="bg1"/>
                          </a:solidFill>
                          <a:effectLst/>
                        </a:rPr>
                        <a:t>DataEntry</a:t>
                      </a:r>
                      <a:endParaRPr lang="en-US" sz="1400" b="0" i="0" u="none" strike="noStrike" dirty="0">
                        <a:solidFill>
                          <a:schemeClr val="bg1"/>
                        </a:solidFill>
                        <a:effectLst/>
                        <a:latin typeface="Calibri" panose="020F0502020204030204" pitchFamily="34" charset="0"/>
                      </a:endParaRPr>
                    </a:p>
                  </a:txBody>
                  <a:tcPr marL="3566" marR="3566" marT="3566" marB="0" anchor="b"/>
                </a:tc>
                <a:extLst>
                  <a:ext uri="{0D108BD9-81ED-4DB2-BD59-A6C34878D82A}">
                    <a16:rowId xmlns:a16="http://schemas.microsoft.com/office/drawing/2014/main" val="3779837035"/>
                  </a:ext>
                </a:extLst>
              </a:tr>
              <a:tr h="443175">
                <a:tc>
                  <a:txBody>
                    <a:bodyPr/>
                    <a:lstStyle/>
                    <a:p>
                      <a:pPr algn="l" fontAlgn="b"/>
                      <a:r>
                        <a:rPr lang="en-US" sz="1800" u="none" strike="noStrike" dirty="0">
                          <a:effectLst/>
                        </a:rPr>
                        <a:t>Alice</a:t>
                      </a:r>
                      <a:endParaRPr lang="en-US" sz="1800" b="0" i="0" u="none" strike="noStrike" dirty="0">
                        <a:solidFill>
                          <a:srgbClr val="000000"/>
                        </a:solidFill>
                        <a:effectLst/>
                        <a:latin typeface="Calibri" panose="020F0502020204030204" pitchFamily="34" charset="0"/>
                      </a:endParaRPr>
                    </a:p>
                  </a:txBody>
                  <a:tcPr marL="3566" marR="3566" marT="3566" marB="0" anchor="b">
                    <a:solidFill>
                      <a:schemeClr val="tx1">
                        <a:lumMod val="85000"/>
                      </a:schemeClr>
                    </a:solidFill>
                  </a:tcP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solidFill>
                      <a:schemeClr val="tx1">
                        <a:lumMod val="85000"/>
                      </a:schemeClr>
                    </a:solidFill>
                  </a:tcP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solidFill>
                      <a:srgbClr val="FF0000"/>
                    </a:solidFill>
                  </a:tcP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solidFill>
                      <a:schemeClr val="tx1">
                        <a:lumMod val="85000"/>
                      </a:schemeClr>
                    </a:solidFill>
                  </a:tcPr>
                </a:tc>
                <a:tc>
                  <a:txBody>
                    <a:bodyPr/>
                    <a:lstStyle/>
                    <a:p>
                      <a:pPr algn="ctr" fontAlgn="ctr"/>
                      <a:r>
                        <a:rPr lang="en-US" sz="1800" b="0" i="0" u="none" strike="noStrike" dirty="0">
                          <a:solidFill>
                            <a:srgbClr val="000000"/>
                          </a:solidFill>
                          <a:effectLst/>
                          <a:latin typeface="Calibri" panose="020F0502020204030204" pitchFamily="34" charset="0"/>
                        </a:rPr>
                        <a:t>X</a:t>
                      </a:r>
                    </a:p>
                  </a:txBody>
                  <a:tcPr marL="3566" marR="3566" marT="3566" marB="0" anchor="ctr">
                    <a:solidFill>
                      <a:schemeClr val="accent1"/>
                    </a:solidFill>
                  </a:tcPr>
                </a:tc>
                <a:extLst>
                  <a:ext uri="{0D108BD9-81ED-4DB2-BD59-A6C34878D82A}">
                    <a16:rowId xmlns:a16="http://schemas.microsoft.com/office/drawing/2014/main" val="1475785926"/>
                  </a:ext>
                </a:extLst>
              </a:tr>
              <a:tr h="443175">
                <a:tc>
                  <a:txBody>
                    <a:bodyPr/>
                    <a:lstStyle/>
                    <a:p>
                      <a:pPr algn="l" fontAlgn="b"/>
                      <a:r>
                        <a:rPr lang="en-US" sz="1800" u="none" strike="noStrike" dirty="0">
                          <a:effectLst/>
                        </a:rPr>
                        <a:t>Betty</a:t>
                      </a:r>
                      <a:endParaRPr lang="en-US" sz="1800" b="0" i="0" u="none" strike="noStrike" dirty="0">
                        <a:solidFill>
                          <a:srgbClr val="000000"/>
                        </a:solidFill>
                        <a:effectLst/>
                        <a:latin typeface="Calibri" panose="020F0502020204030204" pitchFamily="34" charset="0"/>
                      </a:endParaRPr>
                    </a:p>
                  </a:txBody>
                  <a:tcPr marL="3566" marR="3566" marT="3566" marB="0" anchor="b"/>
                </a:tc>
                <a:tc>
                  <a:txBody>
                    <a:bodyPr/>
                    <a:lstStyle/>
                    <a:p>
                      <a:pPr algn="ctr" fontAlgn="ctr"/>
                      <a:r>
                        <a:rPr lang="en-US" sz="1800" b="0" i="0" u="none" strike="noStrike" dirty="0">
                          <a:solidFill>
                            <a:srgbClr val="000000"/>
                          </a:solidFill>
                          <a:effectLst/>
                          <a:latin typeface="Calibri" panose="020F0502020204030204" pitchFamily="34" charset="0"/>
                        </a:rPr>
                        <a:t>X</a:t>
                      </a:r>
                    </a:p>
                  </a:txBody>
                  <a:tcPr marL="3566" marR="3566" marT="3566" marB="0" anchor="ctr"/>
                </a:tc>
                <a:tc>
                  <a:txBody>
                    <a:bodyPr/>
                    <a:lstStyle/>
                    <a:p>
                      <a:pPr algn="ctr" fontAlgn="ctr"/>
                      <a:r>
                        <a:rPr lang="en-US" sz="1800" b="0" i="0" u="none" strike="noStrike" dirty="0">
                          <a:solidFill>
                            <a:srgbClr val="000000"/>
                          </a:solidFill>
                          <a:effectLst/>
                          <a:latin typeface="Calibri" panose="020F0502020204030204" pitchFamily="34" charset="0"/>
                        </a:rPr>
                        <a:t>X</a:t>
                      </a:r>
                    </a:p>
                  </a:txBody>
                  <a:tcPr marL="3566" marR="3566" marT="3566" marB="0" anchor="ct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2225692588"/>
                  </a:ext>
                </a:extLst>
              </a:tr>
              <a:tr h="443175">
                <a:tc>
                  <a:txBody>
                    <a:bodyPr/>
                    <a:lstStyle/>
                    <a:p>
                      <a:pPr algn="l" fontAlgn="b"/>
                      <a:r>
                        <a:rPr lang="en-US" sz="1800" u="none" strike="noStrike" dirty="0">
                          <a:effectLst/>
                        </a:rPr>
                        <a:t>Charles</a:t>
                      </a:r>
                      <a:endParaRPr lang="en-US" sz="1800" b="0" i="0" u="none" strike="noStrike" dirty="0">
                        <a:solidFill>
                          <a:srgbClr val="000000"/>
                        </a:solidFill>
                        <a:effectLst/>
                        <a:latin typeface="Calibri" panose="020F0502020204030204" pitchFamily="34" charset="0"/>
                      </a:endParaRPr>
                    </a:p>
                  </a:txBody>
                  <a:tcPr marL="3566" marR="3566" marT="3566" marB="0" anchor="b">
                    <a:solidFill>
                      <a:schemeClr val="tx1">
                        <a:lumMod val="85000"/>
                      </a:schemeClr>
                    </a:solidFill>
                  </a:tcP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solidFill>
                      <a:schemeClr val="tx1">
                        <a:lumMod val="85000"/>
                      </a:schemeClr>
                    </a:solidFill>
                  </a:tcPr>
                </a:tc>
                <a:tc>
                  <a:txBody>
                    <a:bodyPr/>
                    <a:lstStyle/>
                    <a:p>
                      <a:pPr algn="ctr" fontAlgn="ctr"/>
                      <a:r>
                        <a:rPr lang="en-US" sz="1800" b="0" i="0" u="none" strike="noStrike" dirty="0">
                          <a:solidFill>
                            <a:srgbClr val="000000"/>
                          </a:solidFill>
                          <a:effectLst/>
                          <a:latin typeface="Calibri" panose="020F0502020204030204" pitchFamily="34" charset="0"/>
                        </a:rPr>
                        <a:t>X</a:t>
                      </a:r>
                    </a:p>
                  </a:txBody>
                  <a:tcPr marL="3566" marR="3566" marT="3566" marB="0" anchor="ctr">
                    <a:solidFill>
                      <a:schemeClr val="tx1">
                        <a:lumMod val="85000"/>
                      </a:schemeClr>
                    </a:solidFill>
                  </a:tcP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solidFill>
                      <a:schemeClr val="tx1">
                        <a:lumMod val="85000"/>
                      </a:schemeClr>
                    </a:solidFill>
                  </a:tcP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solidFill>
                      <a:schemeClr val="tx1">
                        <a:lumMod val="85000"/>
                      </a:schemeClr>
                    </a:solidFill>
                  </a:tcPr>
                </a:tc>
                <a:extLst>
                  <a:ext uri="{0D108BD9-81ED-4DB2-BD59-A6C34878D82A}">
                    <a16:rowId xmlns:a16="http://schemas.microsoft.com/office/drawing/2014/main" val="703924919"/>
                  </a:ext>
                </a:extLst>
              </a:tr>
              <a:tr h="443175">
                <a:tc>
                  <a:txBody>
                    <a:bodyPr/>
                    <a:lstStyle/>
                    <a:p>
                      <a:pPr algn="l" fontAlgn="b"/>
                      <a:r>
                        <a:rPr lang="en-US" sz="1800" u="none" strike="noStrike" dirty="0">
                          <a:effectLst/>
                        </a:rPr>
                        <a:t>Dan</a:t>
                      </a:r>
                      <a:endParaRPr lang="en-US" sz="1800" b="0" i="0" u="none" strike="noStrike" dirty="0">
                        <a:solidFill>
                          <a:srgbClr val="000000"/>
                        </a:solidFill>
                        <a:effectLst/>
                        <a:latin typeface="Calibri" panose="020F0502020204030204" pitchFamily="34" charset="0"/>
                      </a:endParaRPr>
                    </a:p>
                  </a:txBody>
                  <a:tcPr marL="3566" marR="3566" marT="3566" marB="0" anchor="b"/>
                </a:tc>
                <a:tc>
                  <a:txBody>
                    <a:bodyPr/>
                    <a:lstStyle/>
                    <a:p>
                      <a:pPr algn="ctr" fontAlgn="ctr"/>
                      <a:r>
                        <a:rPr lang="en-US" sz="1800" b="0" i="0" u="none" strike="noStrike" dirty="0">
                          <a:solidFill>
                            <a:srgbClr val="000000"/>
                          </a:solidFill>
                          <a:effectLst/>
                          <a:latin typeface="Calibri" panose="020F0502020204030204" pitchFamily="34" charset="0"/>
                        </a:rPr>
                        <a:t>X</a:t>
                      </a:r>
                    </a:p>
                  </a:txBody>
                  <a:tcPr marL="3566" marR="3566" marT="3566" marB="0" anchor="ctr">
                    <a:solidFill>
                      <a:schemeClr val="accent1"/>
                    </a:solidFill>
                  </a:tcP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solidFill>
                      <a:srgbClr val="FF0000"/>
                    </a:solidFill>
                  </a:tcP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solidFill>
                      <a:schemeClr val="tx1"/>
                    </a:solidFill>
                  </a:tcPr>
                </a:tc>
                <a:extLst>
                  <a:ext uri="{0D108BD9-81ED-4DB2-BD59-A6C34878D82A}">
                    <a16:rowId xmlns:a16="http://schemas.microsoft.com/office/drawing/2014/main" val="620839173"/>
                  </a:ext>
                </a:extLst>
              </a:tr>
              <a:tr h="443175">
                <a:tc>
                  <a:txBody>
                    <a:bodyPr/>
                    <a:lstStyle/>
                    <a:p>
                      <a:pPr algn="l" fontAlgn="b"/>
                      <a:r>
                        <a:rPr lang="en-US" sz="1800" u="none" strike="noStrike" dirty="0">
                          <a:effectLst/>
                        </a:rPr>
                        <a:t>Ezekiel</a:t>
                      </a:r>
                      <a:endParaRPr lang="en-US" sz="1800" b="0" i="0" u="none" strike="noStrike" dirty="0">
                        <a:solidFill>
                          <a:srgbClr val="000000"/>
                        </a:solidFill>
                        <a:effectLst/>
                        <a:latin typeface="Calibri" panose="020F0502020204030204" pitchFamily="34" charset="0"/>
                      </a:endParaRPr>
                    </a:p>
                  </a:txBody>
                  <a:tcPr marL="3566" marR="3566" marT="3566" marB="0" anchor="b">
                    <a:solidFill>
                      <a:schemeClr val="tx1">
                        <a:lumMod val="85000"/>
                      </a:schemeClr>
                    </a:solidFill>
                  </a:tcP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solidFill>
                      <a:schemeClr val="tx1">
                        <a:lumMod val="85000"/>
                      </a:schemeClr>
                    </a:solidFill>
                  </a:tcP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solidFill>
                      <a:schemeClr val="tx1">
                        <a:lumMod val="85000"/>
                      </a:schemeClr>
                    </a:solidFill>
                  </a:tcPr>
                </a:tc>
                <a:tc>
                  <a:txBody>
                    <a:bodyPr/>
                    <a:lstStyle/>
                    <a:p>
                      <a:pPr algn="ctr" fontAlgn="ctr"/>
                      <a:r>
                        <a:rPr lang="en-US" sz="1800" b="0" i="0" u="none" strike="noStrike" dirty="0">
                          <a:solidFill>
                            <a:srgbClr val="000000"/>
                          </a:solidFill>
                          <a:effectLst/>
                          <a:latin typeface="Calibri" panose="020F0502020204030204" pitchFamily="34" charset="0"/>
                        </a:rPr>
                        <a:t>X</a:t>
                      </a:r>
                    </a:p>
                  </a:txBody>
                  <a:tcPr marL="3566" marR="3566" marT="3566" marB="0" anchor="ctr">
                    <a:solidFill>
                      <a:schemeClr val="tx1">
                        <a:lumMod val="85000"/>
                      </a:schemeClr>
                    </a:solidFill>
                  </a:tcP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solidFill>
                      <a:schemeClr val="tx1">
                        <a:lumMod val="85000"/>
                      </a:schemeClr>
                    </a:solidFill>
                  </a:tcPr>
                </a:tc>
                <a:extLst>
                  <a:ext uri="{0D108BD9-81ED-4DB2-BD59-A6C34878D82A}">
                    <a16:rowId xmlns:a16="http://schemas.microsoft.com/office/drawing/2014/main" val="1541682843"/>
                  </a:ext>
                </a:extLst>
              </a:tr>
              <a:tr h="443175">
                <a:tc>
                  <a:txBody>
                    <a:bodyPr/>
                    <a:lstStyle/>
                    <a:p>
                      <a:pPr algn="l" fontAlgn="b"/>
                      <a:r>
                        <a:rPr lang="en-US" sz="1800" u="none" strike="noStrike" dirty="0">
                          <a:effectLst/>
                        </a:rPr>
                        <a:t>Freddie</a:t>
                      </a:r>
                      <a:endParaRPr lang="en-US" sz="1800" b="0" i="0" u="none" strike="noStrike" dirty="0">
                        <a:solidFill>
                          <a:srgbClr val="000000"/>
                        </a:solidFill>
                        <a:effectLst/>
                        <a:latin typeface="Calibri" panose="020F0502020204030204" pitchFamily="34" charset="0"/>
                      </a:endParaRPr>
                    </a:p>
                  </a:txBody>
                  <a:tcPr marL="3566" marR="3566" marT="3566" marB="0" anchor="b"/>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b="0" i="0" u="none" strike="noStrike" dirty="0">
                          <a:solidFill>
                            <a:srgbClr val="000000"/>
                          </a:solidFill>
                          <a:effectLst/>
                          <a:latin typeface="Calibri" panose="020F0502020204030204" pitchFamily="34" charset="0"/>
                        </a:rPr>
                        <a:t>X</a:t>
                      </a:r>
                    </a:p>
                  </a:txBody>
                  <a:tcPr marL="3566" marR="3566" marT="3566" marB="0" anchor="ctr"/>
                </a:tc>
                <a:tc>
                  <a:txBody>
                    <a:bodyPr/>
                    <a:lstStyle/>
                    <a:p>
                      <a:pPr algn="ctr" fontAlgn="ctr"/>
                      <a:r>
                        <a:rPr lang="en-US" sz="1800" b="0" i="0" u="none" strike="noStrike" dirty="0">
                          <a:solidFill>
                            <a:srgbClr val="000000"/>
                          </a:solidFill>
                          <a:effectLst/>
                          <a:latin typeface="Calibri" panose="020F0502020204030204" pitchFamily="34" charset="0"/>
                        </a:rPr>
                        <a:t>X</a:t>
                      </a:r>
                    </a:p>
                  </a:txBody>
                  <a:tcPr marL="3566" marR="3566" marT="3566" marB="0" anchor="ctr"/>
                </a:tc>
                <a:extLst>
                  <a:ext uri="{0D108BD9-81ED-4DB2-BD59-A6C34878D82A}">
                    <a16:rowId xmlns:a16="http://schemas.microsoft.com/office/drawing/2014/main" val="3342100016"/>
                  </a:ext>
                </a:extLst>
              </a:tr>
              <a:tr h="443175">
                <a:tc>
                  <a:txBody>
                    <a:bodyPr/>
                    <a:lstStyle/>
                    <a:p>
                      <a:pPr algn="l" fontAlgn="b"/>
                      <a:r>
                        <a:rPr lang="en-US" sz="1800" u="none" strike="noStrike" dirty="0">
                          <a:effectLst/>
                        </a:rPr>
                        <a:t>Gomez</a:t>
                      </a:r>
                      <a:endParaRPr lang="en-US" sz="1800" b="0" i="0" u="none" strike="noStrike" dirty="0">
                        <a:solidFill>
                          <a:srgbClr val="000000"/>
                        </a:solidFill>
                        <a:effectLst/>
                        <a:latin typeface="Calibri" panose="020F0502020204030204" pitchFamily="34" charset="0"/>
                      </a:endParaRPr>
                    </a:p>
                  </a:txBody>
                  <a:tcPr marL="3566" marR="3566" marT="3566" marB="0" anchor="b">
                    <a:solidFill>
                      <a:schemeClr val="tx1">
                        <a:lumMod val="85000"/>
                      </a:schemeClr>
                    </a:solidFill>
                  </a:tcP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solidFill>
                      <a:schemeClr val="tx1">
                        <a:lumMod val="85000"/>
                      </a:schemeClr>
                    </a:solidFill>
                  </a:tcP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solidFill>
                      <a:schemeClr val="tx1">
                        <a:lumMod val="85000"/>
                      </a:schemeClr>
                    </a:solidFill>
                  </a:tcP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solidFill>
                      <a:schemeClr val="tx1">
                        <a:lumMod val="85000"/>
                      </a:schemeClr>
                    </a:solidFill>
                  </a:tcPr>
                </a:tc>
                <a:tc>
                  <a:txBody>
                    <a:bodyPr/>
                    <a:lstStyle/>
                    <a:p>
                      <a:pPr algn="ctr" fontAlgn="ctr"/>
                      <a:r>
                        <a:rPr lang="en-US" sz="1800" b="0" i="0" u="none" strike="noStrike" dirty="0">
                          <a:solidFill>
                            <a:srgbClr val="000000"/>
                          </a:solidFill>
                          <a:effectLst/>
                          <a:latin typeface="Calibri" panose="020F0502020204030204" pitchFamily="34" charset="0"/>
                        </a:rPr>
                        <a:t>X</a:t>
                      </a:r>
                    </a:p>
                  </a:txBody>
                  <a:tcPr marL="3566" marR="3566" marT="3566" marB="0" anchor="ctr">
                    <a:solidFill>
                      <a:schemeClr val="tx1">
                        <a:lumMod val="85000"/>
                      </a:schemeClr>
                    </a:solidFill>
                  </a:tcPr>
                </a:tc>
                <a:extLst>
                  <a:ext uri="{0D108BD9-81ED-4DB2-BD59-A6C34878D82A}">
                    <a16:rowId xmlns:a16="http://schemas.microsoft.com/office/drawing/2014/main" val="1307009995"/>
                  </a:ext>
                </a:extLst>
              </a:tr>
            </a:tbl>
          </a:graphicData>
        </a:graphic>
      </p:graphicFrame>
      <p:sp>
        <p:nvSpPr>
          <p:cNvPr id="52" name="Title 1">
            <a:extLst>
              <a:ext uri="{FF2B5EF4-FFF2-40B4-BE49-F238E27FC236}">
                <a16:creationId xmlns:a16="http://schemas.microsoft.com/office/drawing/2014/main" id="{2336465C-FD12-6F4C-9904-8B62CEA6F833}"/>
              </a:ext>
            </a:extLst>
          </p:cNvPr>
          <p:cNvSpPr txBox="1">
            <a:spLocks/>
          </p:cNvSpPr>
          <p:nvPr/>
        </p:nvSpPr>
        <p:spPr>
          <a:xfrm>
            <a:off x="2611808" y="808056"/>
            <a:ext cx="7958331" cy="1077229"/>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r>
              <a:rPr lang="en-US" dirty="0"/>
              <a:t>What roles does each person have?</a:t>
            </a:r>
          </a:p>
        </p:txBody>
      </p:sp>
    </p:spTree>
    <p:extLst>
      <p:ext uri="{BB962C8B-B14F-4D97-AF65-F5344CB8AC3E}">
        <p14:creationId xmlns:p14="http://schemas.microsoft.com/office/powerpoint/2010/main" val="2943393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F69D7-21F0-1A4E-AD6F-658A2082B1AD}"/>
              </a:ext>
            </a:extLst>
          </p:cNvPr>
          <p:cNvSpPr>
            <a:spLocks noGrp="1"/>
          </p:cNvSpPr>
          <p:nvPr>
            <p:ph type="title"/>
          </p:nvPr>
        </p:nvSpPr>
        <p:spPr/>
        <p:txBody>
          <a:bodyPr>
            <a:normAutofit/>
          </a:bodyPr>
          <a:lstStyle/>
          <a:p>
            <a:r>
              <a:rPr lang="en-US" dirty="0"/>
              <a:t>Logging and Reporting</a:t>
            </a:r>
            <a:br>
              <a:rPr lang="en-US" dirty="0"/>
            </a:br>
            <a:r>
              <a:rPr lang="en-US" dirty="0"/>
              <a:t>Who did what and when</a:t>
            </a:r>
          </a:p>
        </p:txBody>
      </p:sp>
      <p:sp>
        <p:nvSpPr>
          <p:cNvPr id="3" name="Content Placeholder 2">
            <a:extLst>
              <a:ext uri="{FF2B5EF4-FFF2-40B4-BE49-F238E27FC236}">
                <a16:creationId xmlns:a16="http://schemas.microsoft.com/office/drawing/2014/main" id="{A4DC6154-9DA9-2440-BA9F-B99CBBBF405E}"/>
              </a:ext>
            </a:extLst>
          </p:cNvPr>
          <p:cNvSpPr>
            <a:spLocks noGrp="1"/>
          </p:cNvSpPr>
          <p:nvPr>
            <p:ph idx="1"/>
          </p:nvPr>
        </p:nvSpPr>
        <p:spPr/>
        <p:txBody>
          <a:bodyPr/>
          <a:lstStyle/>
          <a:p>
            <a:pPr fontAlgn="auto"/>
            <a:r>
              <a:rPr lang="en-US" dirty="0"/>
              <a:t>The final goal of a good </a:t>
            </a:r>
            <a:r>
              <a:rPr lang="en-US" dirty="0" err="1"/>
              <a:t>AuthZ</a:t>
            </a:r>
            <a:r>
              <a:rPr lang="en-US" dirty="0"/>
              <a:t> framework is the ability to perform </a:t>
            </a:r>
            <a:r>
              <a:rPr lang="en-US" dirty="0">
                <a:solidFill>
                  <a:schemeClr val="tx2">
                    <a:lumMod val="75000"/>
                  </a:schemeClr>
                </a:solidFill>
              </a:rPr>
              <a:t>audits</a:t>
            </a:r>
            <a:r>
              <a:rPr lang="en-US" dirty="0"/>
              <a:t> and to record when resources are successfully or unsuccessfully accessed. It's a lot easier to perform this logging when the identity information is known at the time of the decision.</a:t>
            </a:r>
          </a:p>
        </p:txBody>
      </p:sp>
    </p:spTree>
    <p:extLst>
      <p:ext uri="{BB962C8B-B14F-4D97-AF65-F5344CB8AC3E}">
        <p14:creationId xmlns:p14="http://schemas.microsoft.com/office/powerpoint/2010/main" val="1340935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6D31F-170B-D540-80A1-6EEACD9FF498}"/>
              </a:ext>
            </a:extLst>
          </p:cNvPr>
          <p:cNvSpPr>
            <a:spLocks noGrp="1"/>
          </p:cNvSpPr>
          <p:nvPr>
            <p:ph type="title"/>
          </p:nvPr>
        </p:nvSpPr>
        <p:spPr/>
        <p:txBody>
          <a:bodyPr/>
          <a:lstStyle/>
          <a:p>
            <a:r>
              <a:rPr lang="en-US" dirty="0"/>
              <a:t>Amazon Cognito</a:t>
            </a:r>
            <a:br>
              <a:rPr lang="en-US" dirty="0"/>
            </a:br>
            <a:endParaRPr lang="en-US" dirty="0"/>
          </a:p>
        </p:txBody>
      </p:sp>
      <p:sp>
        <p:nvSpPr>
          <p:cNvPr id="3" name="Content Placeholder 2">
            <a:extLst>
              <a:ext uri="{FF2B5EF4-FFF2-40B4-BE49-F238E27FC236}">
                <a16:creationId xmlns:a16="http://schemas.microsoft.com/office/drawing/2014/main" id="{4F5204CC-8EB4-6A4F-8832-3523DE2E143B}"/>
              </a:ext>
            </a:extLst>
          </p:cNvPr>
          <p:cNvSpPr>
            <a:spLocks noGrp="1"/>
          </p:cNvSpPr>
          <p:nvPr>
            <p:ph idx="1"/>
          </p:nvPr>
        </p:nvSpPr>
        <p:spPr>
          <a:xfrm>
            <a:off x="2773599" y="2052116"/>
            <a:ext cx="8037836" cy="3997828"/>
          </a:xfrm>
        </p:spPr>
        <p:txBody>
          <a:bodyPr>
            <a:normAutofit/>
          </a:bodyPr>
          <a:lstStyle/>
          <a:p>
            <a:r>
              <a:rPr lang="en-US" dirty="0"/>
              <a:t>Provides authentication, authorization, and user management.</a:t>
            </a:r>
          </a:p>
          <a:p>
            <a:pPr lvl="1"/>
            <a:r>
              <a:rPr lang="en-US" dirty="0"/>
              <a:t>Sign in directly with a user name and password, or</a:t>
            </a:r>
          </a:p>
          <a:p>
            <a:pPr lvl="1"/>
            <a:r>
              <a:rPr lang="en-US" dirty="0"/>
              <a:t>Through a 3</a:t>
            </a:r>
            <a:r>
              <a:rPr lang="en-US" baseline="30000" dirty="0"/>
              <a:t>rd</a:t>
            </a:r>
            <a:r>
              <a:rPr lang="en-US" dirty="0"/>
              <a:t> party such as Facebook, Amazon, Google or Apple.</a:t>
            </a:r>
          </a:p>
          <a:p>
            <a:r>
              <a:rPr lang="en-US" dirty="0"/>
              <a:t>The two main components of Amazon Cognito are </a:t>
            </a:r>
          </a:p>
          <a:p>
            <a:pPr lvl="1"/>
            <a:r>
              <a:rPr lang="en-US" dirty="0">
                <a:solidFill>
                  <a:srgbClr val="FF0000"/>
                </a:solidFill>
              </a:rPr>
              <a:t>User pools: </a:t>
            </a:r>
            <a:r>
              <a:rPr lang="en-US" dirty="0"/>
              <a:t>User directories that provide sign-up and sign-in options.</a:t>
            </a:r>
          </a:p>
          <a:p>
            <a:pPr lvl="1"/>
            <a:r>
              <a:rPr lang="en-US" dirty="0">
                <a:solidFill>
                  <a:srgbClr val="FF0000"/>
                </a:solidFill>
              </a:rPr>
              <a:t>Identity pools: </a:t>
            </a:r>
            <a:r>
              <a:rPr lang="en-US" dirty="0"/>
              <a:t>Grant your users access to other AWS services. </a:t>
            </a:r>
          </a:p>
          <a:p>
            <a:pPr lvl="1"/>
            <a:r>
              <a:rPr lang="en-US" dirty="0"/>
              <a:t>You can use identity pools and user pools separately or together.</a:t>
            </a:r>
          </a:p>
          <a:p>
            <a:endParaRPr lang="en-US" dirty="0"/>
          </a:p>
        </p:txBody>
      </p:sp>
    </p:spTree>
    <p:extLst>
      <p:ext uri="{BB962C8B-B14F-4D97-AF65-F5344CB8AC3E}">
        <p14:creationId xmlns:p14="http://schemas.microsoft.com/office/powerpoint/2010/main" val="2783789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3544B-254E-0642-A499-DCFBE3ACB165}"/>
              </a:ext>
            </a:extLst>
          </p:cNvPr>
          <p:cNvSpPr>
            <a:spLocks noGrp="1"/>
          </p:cNvSpPr>
          <p:nvPr>
            <p:ph type="title"/>
          </p:nvPr>
        </p:nvSpPr>
        <p:spPr/>
        <p:txBody>
          <a:bodyPr/>
          <a:lstStyle/>
          <a:p>
            <a:r>
              <a:rPr lang="en-US" sz="3200" b="1" dirty="0"/>
              <a:t>User and Identity pools</a:t>
            </a:r>
            <a:br>
              <a:rPr lang="en-US" sz="3200" b="1" dirty="0"/>
            </a:br>
            <a:r>
              <a:rPr lang="en-US" sz="3200" b="1" dirty="0"/>
              <a:t>Used together</a:t>
            </a:r>
            <a:endParaRPr lang="en-US" dirty="0"/>
          </a:p>
        </p:txBody>
      </p:sp>
      <p:sp>
        <p:nvSpPr>
          <p:cNvPr id="3" name="Content Placeholder 2">
            <a:extLst>
              <a:ext uri="{FF2B5EF4-FFF2-40B4-BE49-F238E27FC236}">
                <a16:creationId xmlns:a16="http://schemas.microsoft.com/office/drawing/2014/main" id="{55FDC184-BBBA-D947-A7D7-8938CE95D42D}"/>
              </a:ext>
            </a:extLst>
          </p:cNvPr>
          <p:cNvSpPr>
            <a:spLocks noGrp="1"/>
          </p:cNvSpPr>
          <p:nvPr>
            <p:ph idx="1"/>
          </p:nvPr>
        </p:nvSpPr>
        <p:spPr>
          <a:xfrm>
            <a:off x="1947135" y="2052116"/>
            <a:ext cx="4148866" cy="3997828"/>
          </a:xfrm>
        </p:spPr>
        <p:txBody>
          <a:bodyPr>
            <a:normAutofit fontScale="92500" lnSpcReduction="20000"/>
          </a:bodyPr>
          <a:lstStyle/>
          <a:p>
            <a:pPr marL="457200" indent="-457200">
              <a:buFont typeface="+mj-lt"/>
              <a:buAutoNum type="arabicPeriod"/>
            </a:pPr>
            <a:r>
              <a:rPr lang="en-US" dirty="0"/>
              <a:t>First, User signs in through a user pool and receives user pool tokens after a successful authentication.</a:t>
            </a:r>
          </a:p>
          <a:p>
            <a:pPr marL="457200" indent="-457200">
              <a:buFont typeface="+mj-lt"/>
              <a:buAutoNum type="arabicPeriod"/>
            </a:pPr>
            <a:r>
              <a:rPr lang="en-US" dirty="0"/>
              <a:t>Next, App exchanges the user pool tokens for AWS credentials through an identity pool.</a:t>
            </a:r>
          </a:p>
          <a:p>
            <a:pPr marL="457200" indent="-457200">
              <a:buFont typeface="+mj-lt"/>
              <a:buAutoNum type="arabicPeriod"/>
            </a:pPr>
            <a:r>
              <a:rPr lang="en-US" dirty="0"/>
              <a:t>Finally, User can then use those AWS credentials to access other AWS services such as Amazon S3 or DynamoDB.</a:t>
            </a:r>
          </a:p>
          <a:p>
            <a:pPr marL="457200" indent="-457200">
              <a:buFont typeface="+mj-lt"/>
              <a:buAutoNum type="arabicPeriod"/>
            </a:pPr>
            <a:endParaRPr lang="en-US" dirty="0"/>
          </a:p>
        </p:txBody>
      </p:sp>
      <p:pic>
        <p:nvPicPr>
          <p:cNvPr id="4" name="Picture 2" descr="&#10;      Amazon Cognito overview&#10;    ">
            <a:extLst>
              <a:ext uri="{FF2B5EF4-FFF2-40B4-BE49-F238E27FC236}">
                <a16:creationId xmlns:a16="http://schemas.microsoft.com/office/drawing/2014/main" id="{6166789B-DA9D-7C45-AE2A-ACBE20872F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0973" y="1779060"/>
            <a:ext cx="4371069" cy="4881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628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A21A4-A622-4645-9FD6-7A502885B706}"/>
              </a:ext>
            </a:extLst>
          </p:cNvPr>
          <p:cNvSpPr>
            <a:spLocks noGrp="1"/>
          </p:cNvSpPr>
          <p:nvPr>
            <p:ph type="title"/>
          </p:nvPr>
        </p:nvSpPr>
        <p:spPr/>
        <p:txBody>
          <a:bodyPr/>
          <a:lstStyle/>
          <a:p>
            <a:r>
              <a:rPr lang="en-US" dirty="0"/>
              <a:t>Review AJAX</a:t>
            </a:r>
          </a:p>
        </p:txBody>
      </p:sp>
      <p:sp>
        <p:nvSpPr>
          <p:cNvPr id="3" name="Content Placeholder 2">
            <a:extLst>
              <a:ext uri="{FF2B5EF4-FFF2-40B4-BE49-F238E27FC236}">
                <a16:creationId xmlns:a16="http://schemas.microsoft.com/office/drawing/2014/main" id="{B1891439-F88A-DB49-A1B6-B170BCED1A7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32770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178B5-A502-7743-9CAC-9F7B10626BEB}"/>
              </a:ext>
            </a:extLst>
          </p:cNvPr>
          <p:cNvSpPr>
            <a:spLocks noGrp="1"/>
          </p:cNvSpPr>
          <p:nvPr>
            <p:ph type="title"/>
          </p:nvPr>
        </p:nvSpPr>
        <p:spPr/>
        <p:txBody>
          <a:bodyPr/>
          <a:lstStyle/>
          <a:p>
            <a:r>
              <a:rPr lang="en-US"/>
              <a:t>Build a Serverless Web Application</a:t>
            </a:r>
            <a:br>
              <a:rPr lang="en-US"/>
            </a:br>
            <a:endParaRPr lang="en-US"/>
          </a:p>
        </p:txBody>
      </p:sp>
      <p:sp>
        <p:nvSpPr>
          <p:cNvPr id="3" name="Content Placeholder 2">
            <a:extLst>
              <a:ext uri="{FF2B5EF4-FFF2-40B4-BE49-F238E27FC236}">
                <a16:creationId xmlns:a16="http://schemas.microsoft.com/office/drawing/2014/main" id="{6F2724B8-C9D5-DE4D-8C96-6BE29B17FD7D}"/>
              </a:ext>
            </a:extLst>
          </p:cNvPr>
          <p:cNvSpPr>
            <a:spLocks noGrp="1"/>
          </p:cNvSpPr>
          <p:nvPr>
            <p:ph idx="1"/>
          </p:nvPr>
        </p:nvSpPr>
        <p:spPr/>
        <p:txBody>
          <a:bodyPr>
            <a:normAutofit/>
          </a:bodyPr>
          <a:lstStyle/>
          <a:p>
            <a:r>
              <a:rPr lang="en-US" dirty="0">
                <a:hlinkClick r:id="rId2">
                  <a:extLst>
                    <a:ext uri="{A12FA001-AC4F-418D-AE19-62706E023703}">
                      <ahyp:hlinkClr xmlns:ahyp="http://schemas.microsoft.com/office/drawing/2018/hyperlinkcolor" val="tx"/>
                    </a:ext>
                  </a:extLst>
                </a:hlinkClick>
              </a:rPr>
              <a:t>The tutorial</a:t>
            </a:r>
          </a:p>
          <a:p>
            <a:pPr lvl="1"/>
            <a:r>
              <a:rPr lang="en-US" dirty="0">
                <a:hlinkClick r:id="rId2"/>
              </a:rPr>
              <a:t>https://aws.amazon.com/getting-started/hands-on/build-serverless-web-app-lambda-apigateway-s3-dynamodb-cognito/?refid=ha_a134p000007bsalaa0~ha_awssm-9610_pac&amp;trkcampaign=psc_core-infra_storage_s3-features-multi-region-access-pts</a:t>
            </a:r>
            <a:endParaRPr lang="en-US" dirty="0"/>
          </a:p>
          <a:p>
            <a:r>
              <a:rPr lang="en-US" dirty="0"/>
              <a:t>The Code</a:t>
            </a:r>
          </a:p>
          <a:p>
            <a:pPr lvl="1"/>
            <a:r>
              <a:rPr lang="en-US" dirty="0">
                <a:hlinkClick r:id="rId3"/>
              </a:rPr>
              <a:t>https://unt.instructure.com/courses/62298/files/14985706?wrap=1</a:t>
            </a:r>
            <a:endParaRPr lang="en-US" dirty="0"/>
          </a:p>
          <a:p>
            <a:pPr lvl="1"/>
            <a:r>
              <a:rPr lang="en-US" dirty="0"/>
              <a:t>The GitHub repo in the tutorial is broken</a:t>
            </a:r>
          </a:p>
        </p:txBody>
      </p:sp>
    </p:spTree>
    <p:extLst>
      <p:ext uri="{BB962C8B-B14F-4D97-AF65-F5344CB8AC3E}">
        <p14:creationId xmlns:p14="http://schemas.microsoft.com/office/powerpoint/2010/main" val="2976613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04D19-C3A2-9442-BAF8-59E060653043}"/>
              </a:ext>
            </a:extLst>
          </p:cNvPr>
          <p:cNvSpPr>
            <a:spLocks noGrp="1"/>
          </p:cNvSpPr>
          <p:nvPr>
            <p:ph type="title"/>
          </p:nvPr>
        </p:nvSpPr>
        <p:spPr/>
        <p:txBody>
          <a:bodyPr>
            <a:normAutofit/>
          </a:bodyPr>
          <a:lstStyle/>
          <a:p>
            <a:r>
              <a:rPr lang="en-US" dirty="0"/>
              <a:t>Build a Serverless Web Application</a:t>
            </a:r>
            <a:br>
              <a:rPr lang="en-US" dirty="0"/>
            </a:br>
            <a:endParaRPr lang="en-US" dirty="0"/>
          </a:p>
        </p:txBody>
      </p:sp>
      <p:sp>
        <p:nvSpPr>
          <p:cNvPr id="3" name="Content Placeholder 2">
            <a:extLst>
              <a:ext uri="{FF2B5EF4-FFF2-40B4-BE49-F238E27FC236}">
                <a16:creationId xmlns:a16="http://schemas.microsoft.com/office/drawing/2014/main" id="{BC03E141-EA62-6C4A-BAED-8E7DE98D4280}"/>
              </a:ext>
            </a:extLst>
          </p:cNvPr>
          <p:cNvSpPr>
            <a:spLocks noGrp="1"/>
          </p:cNvSpPr>
          <p:nvPr>
            <p:ph idx="1"/>
          </p:nvPr>
        </p:nvSpPr>
        <p:spPr>
          <a:xfrm>
            <a:off x="2773598" y="2052116"/>
            <a:ext cx="8403597" cy="3997828"/>
          </a:xfrm>
        </p:spPr>
        <p:txBody>
          <a:bodyPr>
            <a:normAutofit/>
          </a:bodyPr>
          <a:lstStyle/>
          <a:p>
            <a:r>
              <a:rPr lang="en-US" dirty="0"/>
              <a:t>Overview:	Uber but for Unicorns!!</a:t>
            </a:r>
          </a:p>
          <a:p>
            <a:r>
              <a:rPr lang="en-US" dirty="0"/>
              <a:t>Application Architecture</a:t>
            </a:r>
          </a:p>
          <a:p>
            <a:pPr lvl="1">
              <a:tabLst>
                <a:tab pos="3767138" algn="l"/>
              </a:tabLst>
            </a:pPr>
            <a:r>
              <a:rPr lang="en-US" dirty="0">
                <a:hlinkClick r:id="rId2"/>
              </a:rPr>
              <a:t>AWS Lambda</a:t>
            </a:r>
            <a:r>
              <a:rPr lang="en-US" dirty="0"/>
              <a:t>	</a:t>
            </a:r>
            <a:r>
              <a:rPr lang="en-US" dirty="0">
                <a:solidFill>
                  <a:srgbClr val="FFC000"/>
                </a:solidFill>
              </a:rPr>
              <a:t>Controller</a:t>
            </a:r>
            <a:r>
              <a:rPr lang="en-US" dirty="0"/>
              <a:t> – Performs the desired task </a:t>
            </a:r>
          </a:p>
          <a:p>
            <a:pPr lvl="1">
              <a:tabLst>
                <a:tab pos="3767138" algn="l"/>
              </a:tabLst>
            </a:pPr>
            <a:r>
              <a:rPr lang="en-US" dirty="0">
                <a:hlinkClick r:id="rId3"/>
              </a:rPr>
              <a:t>Amazon API Gateway</a:t>
            </a:r>
            <a:r>
              <a:rPr lang="en-US" dirty="0"/>
              <a:t>	</a:t>
            </a:r>
            <a:r>
              <a:rPr lang="en-US" dirty="0">
                <a:solidFill>
                  <a:srgbClr val="FFC000"/>
                </a:solidFill>
              </a:rPr>
              <a:t>Controller</a:t>
            </a:r>
            <a:r>
              <a:rPr lang="en-US" dirty="0"/>
              <a:t> – Associates task with a request</a:t>
            </a:r>
          </a:p>
          <a:p>
            <a:pPr lvl="1" indent="-338138">
              <a:tabLst>
                <a:tab pos="3767138" algn="l"/>
              </a:tabLst>
            </a:pPr>
            <a:r>
              <a:rPr lang="en-US" dirty="0">
                <a:hlinkClick r:id="rId4"/>
              </a:rPr>
              <a:t>Amazon DynamoDB</a:t>
            </a:r>
            <a:r>
              <a:rPr lang="en-US" dirty="0"/>
              <a:t>	</a:t>
            </a:r>
            <a:r>
              <a:rPr lang="en-US" dirty="0">
                <a:solidFill>
                  <a:srgbClr val="FFC000"/>
                </a:solidFill>
              </a:rPr>
              <a:t>Model</a:t>
            </a:r>
            <a:r>
              <a:rPr lang="en-US" dirty="0"/>
              <a:t> – </a:t>
            </a:r>
            <a:r>
              <a:rPr lang="en-US" dirty="0">
                <a:solidFill>
                  <a:srgbClr val="FF0000"/>
                </a:solidFill>
              </a:rPr>
              <a:t>Persists</a:t>
            </a:r>
            <a:r>
              <a:rPr lang="en-US" dirty="0"/>
              <a:t> our data</a:t>
            </a:r>
          </a:p>
          <a:p>
            <a:pPr lvl="1">
              <a:tabLst>
                <a:tab pos="3767138" algn="l"/>
              </a:tabLst>
            </a:pPr>
            <a:r>
              <a:rPr lang="en-US" dirty="0">
                <a:solidFill>
                  <a:srgbClr val="6D9D9B"/>
                </a:solidFill>
                <a:hlinkClick r:id="rId5">
                  <a:extLst>
                    <a:ext uri="{A12FA001-AC4F-418D-AE19-62706E023703}">
                      <ahyp:hlinkClr xmlns:ahyp="http://schemas.microsoft.com/office/drawing/2018/hyperlinkcolor" val="tx"/>
                    </a:ext>
                  </a:extLst>
                </a:hlinkClick>
              </a:rPr>
              <a:t>AWS </a:t>
            </a:r>
            <a:r>
              <a:rPr lang="en-US" dirty="0">
                <a:solidFill>
                  <a:srgbClr val="FF0000"/>
                </a:solidFill>
              </a:rPr>
              <a:t>IAM</a:t>
            </a:r>
            <a:r>
              <a:rPr lang="en-US" dirty="0"/>
              <a:t>	</a:t>
            </a:r>
            <a:r>
              <a:rPr lang="en-US" dirty="0">
                <a:solidFill>
                  <a:srgbClr val="FF0000"/>
                </a:solidFill>
              </a:rPr>
              <a:t>Roles</a:t>
            </a:r>
            <a:r>
              <a:rPr lang="en-US" dirty="0"/>
              <a:t> – Work a function can do</a:t>
            </a:r>
            <a:endParaRPr lang="en-US" dirty="0">
              <a:solidFill>
                <a:srgbClr val="FF0000"/>
              </a:solidFill>
            </a:endParaRPr>
          </a:p>
          <a:p>
            <a:pPr lvl="1">
              <a:tabLst>
                <a:tab pos="3767138" algn="l"/>
              </a:tabLst>
            </a:pPr>
            <a:r>
              <a:rPr lang="en-US" dirty="0">
                <a:solidFill>
                  <a:srgbClr val="6D9D9B"/>
                </a:solidFill>
                <a:hlinkClick r:id="rId5">
                  <a:extLst>
                    <a:ext uri="{A12FA001-AC4F-418D-AE19-62706E023703}">
                      <ahyp:hlinkClr xmlns:ahyp="http://schemas.microsoft.com/office/drawing/2018/hyperlinkcolor" val="tx"/>
                    </a:ext>
                  </a:extLst>
                </a:hlinkClick>
              </a:rPr>
              <a:t>Amazon </a:t>
            </a:r>
            <a:r>
              <a:rPr lang="en-US" dirty="0">
                <a:solidFill>
                  <a:srgbClr val="FF0000"/>
                </a:solidFill>
                <a:hlinkClick r:id="rId5">
                  <a:extLst>
                    <a:ext uri="{A12FA001-AC4F-418D-AE19-62706E023703}">
                      <ahyp:hlinkClr xmlns:ahyp="http://schemas.microsoft.com/office/drawing/2018/hyperlinkcolor" val="tx"/>
                    </a:ext>
                  </a:extLst>
                </a:hlinkClick>
              </a:rPr>
              <a:t>Cognito</a:t>
            </a:r>
            <a:r>
              <a:rPr lang="en-US" dirty="0"/>
              <a:t>	</a:t>
            </a:r>
            <a:r>
              <a:rPr lang="en-US" dirty="0">
                <a:solidFill>
                  <a:srgbClr val="FF0000"/>
                </a:solidFill>
              </a:rPr>
              <a:t>Users</a:t>
            </a:r>
            <a:r>
              <a:rPr lang="en-US" dirty="0"/>
              <a:t> - </a:t>
            </a:r>
            <a:r>
              <a:rPr lang="en-US" dirty="0" err="1"/>
              <a:t>AuthN</a:t>
            </a:r>
            <a:r>
              <a:rPr lang="en-US" dirty="0"/>
              <a:t>/</a:t>
            </a:r>
            <a:r>
              <a:rPr lang="en-US" dirty="0" err="1"/>
              <a:t>AuthZ</a:t>
            </a:r>
            <a:endParaRPr lang="en-US" dirty="0"/>
          </a:p>
          <a:p>
            <a:pPr lvl="1" indent="-338138">
              <a:tabLst>
                <a:tab pos="3767138" algn="l"/>
              </a:tabLst>
            </a:pPr>
            <a:r>
              <a:rPr lang="en-US" dirty="0">
                <a:hlinkClick r:id="rId6"/>
              </a:rPr>
              <a:t>AWS Amplify Console</a:t>
            </a:r>
            <a:r>
              <a:rPr lang="en-US" dirty="0"/>
              <a:t>	</a:t>
            </a:r>
            <a:r>
              <a:rPr lang="en-US" dirty="0">
                <a:solidFill>
                  <a:srgbClr val="FFC000"/>
                </a:solidFill>
              </a:rPr>
              <a:t>View</a:t>
            </a:r>
            <a:r>
              <a:rPr lang="en-US" dirty="0"/>
              <a:t> – manages visible components</a:t>
            </a:r>
          </a:p>
          <a:p>
            <a:endParaRPr lang="en-US" dirty="0"/>
          </a:p>
        </p:txBody>
      </p:sp>
    </p:spTree>
    <p:extLst>
      <p:ext uri="{BB962C8B-B14F-4D97-AF65-F5344CB8AC3E}">
        <p14:creationId xmlns:p14="http://schemas.microsoft.com/office/powerpoint/2010/main" val="1514561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D4CA7-68A6-6A44-9277-F832956C87FA}"/>
              </a:ext>
            </a:extLst>
          </p:cNvPr>
          <p:cNvSpPr>
            <a:spLocks noGrp="1"/>
          </p:cNvSpPr>
          <p:nvPr>
            <p:ph type="title"/>
          </p:nvPr>
        </p:nvSpPr>
        <p:spPr/>
        <p:txBody>
          <a:bodyPr/>
          <a:lstStyle/>
          <a:p>
            <a:r>
              <a:rPr lang="en-US" dirty="0"/>
              <a:t>Architecture</a:t>
            </a:r>
          </a:p>
        </p:txBody>
      </p:sp>
      <p:pic>
        <p:nvPicPr>
          <p:cNvPr id="9218" name="Picture 2" descr="Serverless_Architecture">
            <a:extLst>
              <a:ext uri="{FF2B5EF4-FFF2-40B4-BE49-F238E27FC236}">
                <a16:creationId xmlns:a16="http://schemas.microsoft.com/office/drawing/2014/main" id="{B9C5F77F-3172-B740-AFD0-99DE6E9944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4757" y="1885285"/>
            <a:ext cx="9122485" cy="3970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1204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38B2D-32A1-B74E-9080-C963B56E4F61}"/>
              </a:ext>
            </a:extLst>
          </p:cNvPr>
          <p:cNvSpPr>
            <a:spLocks noGrp="1"/>
          </p:cNvSpPr>
          <p:nvPr>
            <p:ph type="title"/>
          </p:nvPr>
        </p:nvSpPr>
        <p:spPr/>
        <p:txBody>
          <a:bodyPr/>
          <a:lstStyle/>
          <a:p>
            <a:r>
              <a:rPr lang="en-US" dirty="0"/>
              <a:t>Module 1:</a:t>
            </a:r>
            <a:br>
              <a:rPr lang="en-US" dirty="0"/>
            </a:br>
            <a:r>
              <a:rPr lang="en-US" dirty="0"/>
              <a:t>Host a Static Web Site</a:t>
            </a:r>
          </a:p>
        </p:txBody>
      </p:sp>
      <p:pic>
        <p:nvPicPr>
          <p:cNvPr id="10242" name="Picture 2" descr="Architecture Overview">
            <a:extLst>
              <a:ext uri="{FF2B5EF4-FFF2-40B4-BE49-F238E27FC236}">
                <a16:creationId xmlns:a16="http://schemas.microsoft.com/office/drawing/2014/main" id="{F6A56129-072E-7B48-B769-190102798C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9182" y="1773219"/>
            <a:ext cx="7933635" cy="4276725"/>
          </a:xfrm>
          <a:prstGeom prst="rect">
            <a:avLst/>
          </a:prstGeom>
          <a:solidFill>
            <a:schemeClr val="tx1"/>
          </a:solidFill>
        </p:spPr>
      </p:pic>
    </p:spTree>
    <p:extLst>
      <p:ext uri="{BB962C8B-B14F-4D97-AF65-F5344CB8AC3E}">
        <p14:creationId xmlns:p14="http://schemas.microsoft.com/office/powerpoint/2010/main" val="2946612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7B10A-A880-BA4A-A6EB-202C69F4AF10}"/>
              </a:ext>
            </a:extLst>
          </p:cNvPr>
          <p:cNvSpPr>
            <a:spLocks noGrp="1"/>
          </p:cNvSpPr>
          <p:nvPr>
            <p:ph type="title"/>
          </p:nvPr>
        </p:nvSpPr>
        <p:spPr/>
        <p:txBody>
          <a:bodyPr>
            <a:normAutofit fontScale="90000"/>
          </a:bodyPr>
          <a:lstStyle/>
          <a:p>
            <a:r>
              <a:rPr lang="en-US" dirty="0"/>
              <a:t>Static Web Hosting with </a:t>
            </a:r>
            <a:br>
              <a:rPr lang="en-US" dirty="0"/>
            </a:br>
            <a:r>
              <a:rPr lang="en-US" dirty="0"/>
              <a:t>Continuous Deployment</a:t>
            </a:r>
            <a:br>
              <a:rPr lang="en-US" dirty="0"/>
            </a:br>
            <a:endParaRPr lang="en-US" dirty="0"/>
          </a:p>
        </p:txBody>
      </p:sp>
      <p:sp>
        <p:nvSpPr>
          <p:cNvPr id="3" name="Content Placeholder 2">
            <a:extLst>
              <a:ext uri="{FF2B5EF4-FFF2-40B4-BE49-F238E27FC236}">
                <a16:creationId xmlns:a16="http://schemas.microsoft.com/office/drawing/2014/main" id="{C07201FE-910E-EB48-A26F-E2C5731D9A7A}"/>
              </a:ext>
            </a:extLst>
          </p:cNvPr>
          <p:cNvSpPr>
            <a:spLocks noGrp="1"/>
          </p:cNvSpPr>
          <p:nvPr>
            <p:ph idx="1"/>
          </p:nvPr>
        </p:nvSpPr>
        <p:spPr/>
        <p:txBody>
          <a:bodyPr/>
          <a:lstStyle/>
          <a:p>
            <a:r>
              <a:rPr lang="en-US" dirty="0">
                <a:solidFill>
                  <a:schemeClr val="tx2">
                    <a:lumMod val="50000"/>
                  </a:schemeClr>
                </a:solidFill>
              </a:rPr>
              <a:t>Unzip Wild </a:t>
            </a:r>
            <a:r>
              <a:rPr lang="en-US" dirty="0" err="1">
                <a:solidFill>
                  <a:schemeClr val="tx2">
                    <a:lumMod val="50000"/>
                  </a:schemeClr>
                </a:solidFill>
              </a:rPr>
              <a:t>Rydes</a:t>
            </a:r>
            <a:r>
              <a:rPr lang="en-US" dirty="0">
                <a:solidFill>
                  <a:schemeClr val="tx2">
                    <a:lumMod val="50000"/>
                  </a:schemeClr>
                </a:solidFill>
              </a:rPr>
              <a:t> and save to your project folder</a:t>
            </a:r>
          </a:p>
          <a:p>
            <a:r>
              <a:rPr lang="en-US" dirty="0"/>
              <a:t>Select Region</a:t>
            </a:r>
          </a:p>
          <a:p>
            <a:r>
              <a:rPr lang="en-US" dirty="0"/>
              <a:t>Create a git repo</a:t>
            </a:r>
          </a:p>
          <a:p>
            <a:pPr lvl="1"/>
            <a:r>
              <a:rPr lang="en-US" dirty="0"/>
              <a:t>Clone the code from the assignment</a:t>
            </a:r>
          </a:p>
          <a:p>
            <a:pPr lvl="2"/>
            <a:r>
              <a:rPr lang="en-US" dirty="0"/>
              <a:t>This did not work for me. Use the Zip file provided in the assignment</a:t>
            </a:r>
          </a:p>
          <a:p>
            <a:pPr lvl="1"/>
            <a:r>
              <a:rPr lang="en-US" dirty="0"/>
              <a:t>Commit and push code to your own GitHub repo</a:t>
            </a:r>
          </a:p>
        </p:txBody>
      </p:sp>
      <p:pic>
        <p:nvPicPr>
          <p:cNvPr id="4" name="Picture 3">
            <a:extLst>
              <a:ext uri="{FF2B5EF4-FFF2-40B4-BE49-F238E27FC236}">
                <a16:creationId xmlns:a16="http://schemas.microsoft.com/office/drawing/2014/main" id="{7BCECCDA-5088-3746-A18E-AEFA4666AC10}"/>
              </a:ext>
            </a:extLst>
          </p:cNvPr>
          <p:cNvPicPr>
            <a:picLocks noChangeAspect="1"/>
          </p:cNvPicPr>
          <p:nvPr/>
        </p:nvPicPr>
        <p:blipFill rotWithShape="1">
          <a:blip r:embed="rId2"/>
          <a:srcRect l="14090" r="8984"/>
          <a:stretch/>
        </p:blipFill>
        <p:spPr>
          <a:xfrm>
            <a:off x="39168" y="39389"/>
            <a:ext cx="1914862" cy="3644900"/>
          </a:xfrm>
          <a:prstGeom prst="round2DiagRect">
            <a:avLst>
              <a:gd name="adj1" fmla="val 16667"/>
              <a:gd name="adj2" fmla="val 0"/>
            </a:avLst>
          </a:prstGeom>
          <a:ln w="635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204549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75AB8-3585-084C-BC95-456E85A662EA}"/>
              </a:ext>
            </a:extLst>
          </p:cNvPr>
          <p:cNvSpPr>
            <a:spLocks noGrp="1"/>
          </p:cNvSpPr>
          <p:nvPr>
            <p:ph type="title"/>
          </p:nvPr>
        </p:nvSpPr>
        <p:spPr/>
        <p:txBody>
          <a:bodyPr/>
          <a:lstStyle/>
          <a:p>
            <a:r>
              <a:rPr lang="en-US" dirty="0"/>
              <a:t>Authentication and Authorization</a:t>
            </a:r>
          </a:p>
        </p:txBody>
      </p:sp>
      <p:sp>
        <p:nvSpPr>
          <p:cNvPr id="3" name="Content Placeholder 2">
            <a:extLst>
              <a:ext uri="{FF2B5EF4-FFF2-40B4-BE49-F238E27FC236}">
                <a16:creationId xmlns:a16="http://schemas.microsoft.com/office/drawing/2014/main" id="{6572B16B-26EC-1144-9CA4-9FB19E44902D}"/>
              </a:ext>
            </a:extLst>
          </p:cNvPr>
          <p:cNvSpPr>
            <a:spLocks noGrp="1"/>
          </p:cNvSpPr>
          <p:nvPr>
            <p:ph idx="1"/>
          </p:nvPr>
        </p:nvSpPr>
        <p:spPr/>
        <p:txBody>
          <a:bodyPr/>
          <a:lstStyle/>
          <a:p>
            <a:r>
              <a:rPr lang="en-US" dirty="0"/>
              <a:t>Authentication	Are you who you say you are?</a:t>
            </a:r>
          </a:p>
          <a:p>
            <a:r>
              <a:rPr lang="en-US" dirty="0"/>
              <a:t>Authorization		What are you permitted to do?</a:t>
            </a:r>
          </a:p>
        </p:txBody>
      </p:sp>
    </p:spTree>
    <p:extLst>
      <p:ext uri="{BB962C8B-B14F-4D97-AF65-F5344CB8AC3E}">
        <p14:creationId xmlns:p14="http://schemas.microsoft.com/office/powerpoint/2010/main" val="1211263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60399-8C12-5C41-9589-6CEB9C655017}"/>
              </a:ext>
            </a:extLst>
          </p:cNvPr>
          <p:cNvSpPr>
            <a:spLocks noGrp="1"/>
          </p:cNvSpPr>
          <p:nvPr>
            <p:ph type="title"/>
          </p:nvPr>
        </p:nvSpPr>
        <p:spPr/>
        <p:txBody>
          <a:bodyPr>
            <a:normAutofit/>
          </a:bodyPr>
          <a:lstStyle/>
          <a:p>
            <a:r>
              <a:rPr lang="en-US" dirty="0"/>
              <a:t>AWS Amplify</a:t>
            </a:r>
            <a:br>
              <a:rPr lang="en-US" dirty="0"/>
            </a:br>
            <a:r>
              <a:rPr lang="en-US" dirty="0"/>
              <a:t>Create Web App</a:t>
            </a:r>
          </a:p>
        </p:txBody>
      </p:sp>
      <p:sp>
        <p:nvSpPr>
          <p:cNvPr id="3" name="Content Placeholder 2">
            <a:extLst>
              <a:ext uri="{FF2B5EF4-FFF2-40B4-BE49-F238E27FC236}">
                <a16:creationId xmlns:a16="http://schemas.microsoft.com/office/drawing/2014/main" id="{E89B65FE-A72B-B149-8275-98DF62BCE58A}"/>
              </a:ext>
            </a:extLst>
          </p:cNvPr>
          <p:cNvSpPr>
            <a:spLocks noGrp="1"/>
          </p:cNvSpPr>
          <p:nvPr>
            <p:ph idx="1"/>
          </p:nvPr>
        </p:nvSpPr>
        <p:spPr/>
        <p:txBody>
          <a:bodyPr/>
          <a:lstStyle/>
          <a:p>
            <a:r>
              <a:rPr lang="en-US" dirty="0"/>
              <a:t>Go to the AWS Amplify tab</a:t>
            </a:r>
          </a:p>
          <a:p>
            <a:r>
              <a:rPr lang="en-US" dirty="0"/>
              <a:t>Click New app</a:t>
            </a:r>
          </a:p>
          <a:p>
            <a:pPr lvl="1"/>
            <a:r>
              <a:rPr lang="en-US" dirty="0"/>
              <a:t>Host web app</a:t>
            </a:r>
          </a:p>
          <a:p>
            <a:r>
              <a:rPr lang="en-US" dirty="0"/>
              <a:t>Select the source – GitHub</a:t>
            </a:r>
          </a:p>
          <a:p>
            <a:pPr lvl="1"/>
            <a:r>
              <a:rPr lang="en-US" dirty="0"/>
              <a:t>Click Continue</a:t>
            </a:r>
          </a:p>
          <a:p>
            <a:endParaRPr lang="en-US" dirty="0"/>
          </a:p>
        </p:txBody>
      </p:sp>
      <p:pic>
        <p:nvPicPr>
          <p:cNvPr id="5" name="Picture 4">
            <a:extLst>
              <a:ext uri="{FF2B5EF4-FFF2-40B4-BE49-F238E27FC236}">
                <a16:creationId xmlns:a16="http://schemas.microsoft.com/office/drawing/2014/main" id="{9E49E427-882E-AB45-B551-86B506798E66}"/>
              </a:ext>
            </a:extLst>
          </p:cNvPr>
          <p:cNvPicPr>
            <a:picLocks noChangeAspect="1"/>
          </p:cNvPicPr>
          <p:nvPr/>
        </p:nvPicPr>
        <p:blipFill>
          <a:blip r:embed="rId2"/>
          <a:stretch>
            <a:fillRect/>
          </a:stretch>
        </p:blipFill>
        <p:spPr>
          <a:xfrm>
            <a:off x="0" y="25382"/>
            <a:ext cx="2108200" cy="2501900"/>
          </a:xfrm>
          <a:prstGeom prst="round2DiagRect">
            <a:avLst>
              <a:gd name="adj1" fmla="val 16667"/>
              <a:gd name="adj2" fmla="val 0"/>
            </a:avLst>
          </a:prstGeom>
          <a:ln w="28575" cap="sq">
            <a:solidFill>
              <a:srgbClr val="FFFFFF"/>
            </a:solidFill>
            <a:miter lim="800000"/>
          </a:ln>
          <a:effectLst>
            <a:outerShdw blurRad="254000" algn="tl" rotWithShape="0">
              <a:srgbClr val="000000">
                <a:alpha val="43000"/>
              </a:srgbClr>
            </a:outerShdw>
          </a:effectLst>
        </p:spPr>
      </p:pic>
      <p:pic>
        <p:nvPicPr>
          <p:cNvPr id="6" name="Picture 5">
            <a:extLst>
              <a:ext uri="{FF2B5EF4-FFF2-40B4-BE49-F238E27FC236}">
                <a16:creationId xmlns:a16="http://schemas.microsoft.com/office/drawing/2014/main" id="{497FBC5E-F6E5-AD43-966F-ECD41CC96429}"/>
              </a:ext>
            </a:extLst>
          </p:cNvPr>
          <p:cNvPicPr>
            <a:picLocks noChangeAspect="1"/>
          </p:cNvPicPr>
          <p:nvPr/>
        </p:nvPicPr>
        <p:blipFill>
          <a:blip r:embed="rId3"/>
          <a:stretch>
            <a:fillRect/>
          </a:stretch>
        </p:blipFill>
        <p:spPr>
          <a:xfrm>
            <a:off x="2988276" y="1218827"/>
            <a:ext cx="1625600" cy="1041400"/>
          </a:xfrm>
          <a:prstGeom prst="rect">
            <a:avLst/>
          </a:prstGeom>
        </p:spPr>
      </p:pic>
      <p:pic>
        <p:nvPicPr>
          <p:cNvPr id="7" name="Picture 6">
            <a:extLst>
              <a:ext uri="{FF2B5EF4-FFF2-40B4-BE49-F238E27FC236}">
                <a16:creationId xmlns:a16="http://schemas.microsoft.com/office/drawing/2014/main" id="{595CFEB7-74EF-9246-BDBD-C8B69E695D40}"/>
              </a:ext>
            </a:extLst>
          </p:cNvPr>
          <p:cNvPicPr>
            <a:picLocks noChangeAspect="1"/>
          </p:cNvPicPr>
          <p:nvPr/>
        </p:nvPicPr>
        <p:blipFill>
          <a:blip r:embed="rId4"/>
          <a:stretch>
            <a:fillRect/>
          </a:stretch>
        </p:blipFill>
        <p:spPr>
          <a:xfrm>
            <a:off x="6338382" y="3530330"/>
            <a:ext cx="4973485" cy="3244783"/>
          </a:xfrm>
          <a:prstGeom prst="rect">
            <a:avLst/>
          </a:prstGeom>
        </p:spPr>
      </p:pic>
    </p:spTree>
    <p:extLst>
      <p:ext uri="{BB962C8B-B14F-4D97-AF65-F5344CB8AC3E}">
        <p14:creationId xmlns:p14="http://schemas.microsoft.com/office/powerpoint/2010/main" val="25071000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90108-6F82-7344-9BFC-45D32D1583A8}"/>
              </a:ext>
            </a:extLst>
          </p:cNvPr>
          <p:cNvSpPr>
            <a:spLocks noGrp="1"/>
          </p:cNvSpPr>
          <p:nvPr>
            <p:ph type="title"/>
          </p:nvPr>
        </p:nvSpPr>
        <p:spPr/>
        <p:txBody>
          <a:bodyPr/>
          <a:lstStyle/>
          <a:p>
            <a:r>
              <a:rPr lang="en-US" dirty="0"/>
              <a:t>Add repository branch</a:t>
            </a:r>
          </a:p>
        </p:txBody>
      </p:sp>
      <p:sp>
        <p:nvSpPr>
          <p:cNvPr id="3" name="Content Placeholder 2">
            <a:extLst>
              <a:ext uri="{FF2B5EF4-FFF2-40B4-BE49-F238E27FC236}">
                <a16:creationId xmlns:a16="http://schemas.microsoft.com/office/drawing/2014/main" id="{9E19171F-0FE6-6E43-9F65-829D8E766B64}"/>
              </a:ext>
            </a:extLst>
          </p:cNvPr>
          <p:cNvSpPr>
            <a:spLocks noGrp="1"/>
          </p:cNvSpPr>
          <p:nvPr>
            <p:ph idx="1"/>
          </p:nvPr>
        </p:nvSpPr>
        <p:spPr>
          <a:xfrm>
            <a:off x="1622530" y="2052116"/>
            <a:ext cx="7796540" cy="2920600"/>
          </a:xfrm>
        </p:spPr>
        <p:txBody>
          <a:bodyPr/>
          <a:lstStyle/>
          <a:p>
            <a:r>
              <a:rPr lang="en-US" dirty="0"/>
              <a:t>GitHub should already recognize you</a:t>
            </a:r>
          </a:p>
          <a:p>
            <a:r>
              <a:rPr lang="en-US" dirty="0"/>
              <a:t>Set the repo to be used</a:t>
            </a:r>
          </a:p>
          <a:p>
            <a:r>
              <a:rPr lang="en-US" dirty="0"/>
              <a:t>Branch will be main (or master)</a:t>
            </a:r>
          </a:p>
          <a:p>
            <a:r>
              <a:rPr lang="en-US" dirty="0"/>
              <a:t>Click Next</a:t>
            </a:r>
          </a:p>
          <a:p>
            <a:endParaRPr lang="en-US" dirty="0"/>
          </a:p>
        </p:txBody>
      </p:sp>
      <p:pic>
        <p:nvPicPr>
          <p:cNvPr id="4" name="Picture 3">
            <a:extLst>
              <a:ext uri="{FF2B5EF4-FFF2-40B4-BE49-F238E27FC236}">
                <a16:creationId xmlns:a16="http://schemas.microsoft.com/office/drawing/2014/main" id="{1531B786-C174-4943-94F4-0907538C18E8}"/>
              </a:ext>
            </a:extLst>
          </p:cNvPr>
          <p:cNvPicPr>
            <a:picLocks noChangeAspect="1"/>
          </p:cNvPicPr>
          <p:nvPr/>
        </p:nvPicPr>
        <p:blipFill>
          <a:blip r:embed="rId2"/>
          <a:stretch>
            <a:fillRect/>
          </a:stretch>
        </p:blipFill>
        <p:spPr>
          <a:xfrm>
            <a:off x="6096000" y="3044414"/>
            <a:ext cx="5190864" cy="3688827"/>
          </a:xfrm>
          <a:prstGeom prst="rect">
            <a:avLst/>
          </a:prstGeom>
        </p:spPr>
      </p:pic>
    </p:spTree>
    <p:extLst>
      <p:ext uri="{BB962C8B-B14F-4D97-AF65-F5344CB8AC3E}">
        <p14:creationId xmlns:p14="http://schemas.microsoft.com/office/powerpoint/2010/main" val="11530300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60CF3-2434-534C-A80A-49F4E0191593}"/>
              </a:ext>
            </a:extLst>
          </p:cNvPr>
          <p:cNvSpPr>
            <a:spLocks noGrp="1"/>
          </p:cNvSpPr>
          <p:nvPr>
            <p:ph type="title"/>
          </p:nvPr>
        </p:nvSpPr>
        <p:spPr/>
        <p:txBody>
          <a:bodyPr>
            <a:normAutofit/>
          </a:bodyPr>
          <a:lstStyle/>
          <a:p>
            <a:r>
              <a:rPr lang="en-US" dirty="0"/>
              <a:t>Configure build settings</a:t>
            </a:r>
            <a:br>
              <a:rPr lang="en-US" dirty="0"/>
            </a:br>
            <a:endParaRPr lang="en-US" dirty="0"/>
          </a:p>
        </p:txBody>
      </p:sp>
      <p:sp>
        <p:nvSpPr>
          <p:cNvPr id="3" name="Content Placeholder 2">
            <a:extLst>
              <a:ext uri="{FF2B5EF4-FFF2-40B4-BE49-F238E27FC236}">
                <a16:creationId xmlns:a16="http://schemas.microsoft.com/office/drawing/2014/main" id="{62C47F55-3645-A24B-B9C9-454ACF9C6878}"/>
              </a:ext>
            </a:extLst>
          </p:cNvPr>
          <p:cNvSpPr>
            <a:spLocks noGrp="1"/>
          </p:cNvSpPr>
          <p:nvPr>
            <p:ph idx="1"/>
          </p:nvPr>
        </p:nvSpPr>
        <p:spPr/>
        <p:txBody>
          <a:bodyPr/>
          <a:lstStyle/>
          <a:p>
            <a:r>
              <a:rPr lang="en-US" dirty="0"/>
              <a:t>Just click Next</a:t>
            </a:r>
          </a:p>
        </p:txBody>
      </p:sp>
      <p:pic>
        <p:nvPicPr>
          <p:cNvPr id="4" name="Picture 3">
            <a:extLst>
              <a:ext uri="{FF2B5EF4-FFF2-40B4-BE49-F238E27FC236}">
                <a16:creationId xmlns:a16="http://schemas.microsoft.com/office/drawing/2014/main" id="{7AE20B84-D727-7749-8631-6BC7DF8249A4}"/>
              </a:ext>
            </a:extLst>
          </p:cNvPr>
          <p:cNvPicPr>
            <a:picLocks noChangeAspect="1"/>
          </p:cNvPicPr>
          <p:nvPr/>
        </p:nvPicPr>
        <p:blipFill>
          <a:blip r:embed="rId2"/>
          <a:stretch>
            <a:fillRect/>
          </a:stretch>
        </p:blipFill>
        <p:spPr>
          <a:xfrm>
            <a:off x="4998801" y="3593830"/>
            <a:ext cx="965200" cy="457200"/>
          </a:xfrm>
          <a:prstGeom prst="rect">
            <a:avLst/>
          </a:prstGeom>
        </p:spPr>
      </p:pic>
      <p:pic>
        <p:nvPicPr>
          <p:cNvPr id="5" name="Picture 4">
            <a:extLst>
              <a:ext uri="{FF2B5EF4-FFF2-40B4-BE49-F238E27FC236}">
                <a16:creationId xmlns:a16="http://schemas.microsoft.com/office/drawing/2014/main" id="{C477AAC1-E81F-644A-8380-E1B3F779CCD4}"/>
              </a:ext>
            </a:extLst>
          </p:cNvPr>
          <p:cNvPicPr>
            <a:picLocks noChangeAspect="1"/>
          </p:cNvPicPr>
          <p:nvPr/>
        </p:nvPicPr>
        <p:blipFill>
          <a:blip r:embed="rId3"/>
          <a:stretch>
            <a:fillRect/>
          </a:stretch>
        </p:blipFill>
        <p:spPr>
          <a:xfrm>
            <a:off x="5590472" y="4217861"/>
            <a:ext cx="4419600" cy="355600"/>
          </a:xfrm>
          <a:prstGeom prst="rect">
            <a:avLst/>
          </a:prstGeom>
        </p:spPr>
      </p:pic>
    </p:spTree>
    <p:extLst>
      <p:ext uri="{BB962C8B-B14F-4D97-AF65-F5344CB8AC3E}">
        <p14:creationId xmlns:p14="http://schemas.microsoft.com/office/powerpoint/2010/main" val="29459842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82A4C-8C10-0942-B7FA-F67D94CA74CF}"/>
              </a:ext>
            </a:extLst>
          </p:cNvPr>
          <p:cNvSpPr>
            <a:spLocks noGrp="1"/>
          </p:cNvSpPr>
          <p:nvPr>
            <p:ph type="title"/>
          </p:nvPr>
        </p:nvSpPr>
        <p:spPr/>
        <p:txBody>
          <a:bodyPr/>
          <a:lstStyle/>
          <a:p>
            <a:r>
              <a:rPr lang="en-US" dirty="0"/>
              <a:t>Review and Deploy</a:t>
            </a:r>
          </a:p>
        </p:txBody>
      </p:sp>
      <p:pic>
        <p:nvPicPr>
          <p:cNvPr id="5" name="Picture 4">
            <a:extLst>
              <a:ext uri="{FF2B5EF4-FFF2-40B4-BE49-F238E27FC236}">
                <a16:creationId xmlns:a16="http://schemas.microsoft.com/office/drawing/2014/main" id="{1E78B277-9189-CD49-AC7D-B84180B22D91}"/>
              </a:ext>
            </a:extLst>
          </p:cNvPr>
          <p:cNvPicPr>
            <a:picLocks noChangeAspect="1"/>
          </p:cNvPicPr>
          <p:nvPr/>
        </p:nvPicPr>
        <p:blipFill>
          <a:blip r:embed="rId2"/>
          <a:stretch>
            <a:fillRect/>
          </a:stretch>
        </p:blipFill>
        <p:spPr>
          <a:xfrm>
            <a:off x="3124200" y="1713163"/>
            <a:ext cx="5943600" cy="4826000"/>
          </a:xfrm>
          <a:prstGeom prst="rect">
            <a:avLst/>
          </a:prstGeom>
        </p:spPr>
      </p:pic>
    </p:spTree>
    <p:extLst>
      <p:ext uri="{BB962C8B-B14F-4D97-AF65-F5344CB8AC3E}">
        <p14:creationId xmlns:p14="http://schemas.microsoft.com/office/powerpoint/2010/main" val="36531462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F32DA-33B9-2348-B744-CF1E96D3DA63}"/>
              </a:ext>
            </a:extLst>
          </p:cNvPr>
          <p:cNvSpPr>
            <a:spLocks noGrp="1"/>
          </p:cNvSpPr>
          <p:nvPr>
            <p:ph type="title"/>
          </p:nvPr>
        </p:nvSpPr>
        <p:spPr/>
        <p:txBody>
          <a:bodyPr/>
          <a:lstStyle/>
          <a:p>
            <a:r>
              <a:rPr lang="en-US" dirty="0"/>
              <a:t>Be patient</a:t>
            </a:r>
          </a:p>
        </p:txBody>
      </p:sp>
      <p:sp>
        <p:nvSpPr>
          <p:cNvPr id="3" name="Content Placeholder 2">
            <a:extLst>
              <a:ext uri="{FF2B5EF4-FFF2-40B4-BE49-F238E27FC236}">
                <a16:creationId xmlns:a16="http://schemas.microsoft.com/office/drawing/2014/main" id="{DFFD7E2A-7BF4-2341-8B6A-85EFF25A3955}"/>
              </a:ext>
            </a:extLst>
          </p:cNvPr>
          <p:cNvSpPr>
            <a:spLocks noGrp="1"/>
          </p:cNvSpPr>
          <p:nvPr>
            <p:ph idx="1"/>
          </p:nvPr>
        </p:nvSpPr>
        <p:spPr>
          <a:xfrm>
            <a:off x="7175351" y="2052116"/>
            <a:ext cx="3394788" cy="1766849"/>
          </a:xfrm>
        </p:spPr>
        <p:txBody>
          <a:bodyPr>
            <a:normAutofit fontScale="92500" lnSpcReduction="10000"/>
          </a:bodyPr>
          <a:lstStyle/>
          <a:p>
            <a:r>
              <a:rPr lang="en-US" dirty="0"/>
              <a:t>Link is now active </a:t>
            </a:r>
          </a:p>
          <a:p>
            <a:r>
              <a:rPr lang="en-US" dirty="0"/>
              <a:t>Give it a click!</a:t>
            </a:r>
          </a:p>
          <a:p>
            <a:r>
              <a:rPr lang="en-US" dirty="0"/>
              <a:t>https://main.d3dyqni5rwsl5g.amplifyapp.com</a:t>
            </a:r>
          </a:p>
        </p:txBody>
      </p:sp>
      <p:pic>
        <p:nvPicPr>
          <p:cNvPr id="5" name="Picture 4">
            <a:extLst>
              <a:ext uri="{FF2B5EF4-FFF2-40B4-BE49-F238E27FC236}">
                <a16:creationId xmlns:a16="http://schemas.microsoft.com/office/drawing/2014/main" id="{D9AE4FAF-DDD1-104B-B392-1790D14EC725}"/>
              </a:ext>
            </a:extLst>
          </p:cNvPr>
          <p:cNvPicPr>
            <a:picLocks noChangeAspect="1"/>
          </p:cNvPicPr>
          <p:nvPr/>
        </p:nvPicPr>
        <p:blipFill>
          <a:blip r:embed="rId2"/>
          <a:stretch>
            <a:fillRect/>
          </a:stretch>
        </p:blipFill>
        <p:spPr>
          <a:xfrm>
            <a:off x="3800214" y="3985796"/>
            <a:ext cx="7302500" cy="2692400"/>
          </a:xfrm>
          <a:prstGeom prst="rect">
            <a:avLst/>
          </a:prstGeom>
        </p:spPr>
      </p:pic>
      <p:pic>
        <p:nvPicPr>
          <p:cNvPr id="4" name="Picture 3">
            <a:extLst>
              <a:ext uri="{FF2B5EF4-FFF2-40B4-BE49-F238E27FC236}">
                <a16:creationId xmlns:a16="http://schemas.microsoft.com/office/drawing/2014/main" id="{80809EF5-4436-3A46-A6BA-3198507E63EB}"/>
              </a:ext>
            </a:extLst>
          </p:cNvPr>
          <p:cNvPicPr>
            <a:picLocks noChangeAspect="1"/>
          </p:cNvPicPr>
          <p:nvPr/>
        </p:nvPicPr>
        <p:blipFill>
          <a:blip r:embed="rId3"/>
          <a:stretch>
            <a:fillRect/>
          </a:stretch>
        </p:blipFill>
        <p:spPr>
          <a:xfrm>
            <a:off x="279700" y="2052116"/>
            <a:ext cx="6807200" cy="3073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037302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50972-73E0-A04F-9D84-F75D1D112C50}"/>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9EB5DB0E-EA44-6645-A6CE-0E948487D5FA}"/>
              </a:ext>
            </a:extLst>
          </p:cNvPr>
          <p:cNvSpPr>
            <a:spLocks noGrp="1"/>
          </p:cNvSpPr>
          <p:nvPr>
            <p:ph idx="1"/>
          </p:nvPr>
        </p:nvSpPr>
        <p:spPr/>
        <p:txBody>
          <a:bodyPr/>
          <a:lstStyle/>
          <a:p>
            <a:r>
              <a:rPr lang="en-US" dirty="0"/>
              <a:t>In this module, you've created static website which will be the base for our Wild </a:t>
            </a:r>
            <a:r>
              <a:rPr lang="en-US" dirty="0" err="1"/>
              <a:t>Rydes</a:t>
            </a:r>
            <a:r>
              <a:rPr lang="en-US" dirty="0"/>
              <a:t> business. </a:t>
            </a:r>
          </a:p>
          <a:p>
            <a:r>
              <a:rPr lang="en-US" dirty="0"/>
              <a:t>AWS Amplify Console makes it easy to deploy static websites following a continuous integration and delivery model. </a:t>
            </a:r>
          </a:p>
          <a:p>
            <a:r>
              <a:rPr lang="en-US" dirty="0"/>
              <a:t>It has capabilities for "building" more complicated JavaScript framework-based applications and has features such as feature branch deployments, easy custom domain setup, instant deployments, and password protection.</a:t>
            </a:r>
          </a:p>
          <a:p>
            <a:endParaRPr lang="en-US" dirty="0"/>
          </a:p>
        </p:txBody>
      </p:sp>
    </p:spTree>
    <p:extLst>
      <p:ext uri="{BB962C8B-B14F-4D97-AF65-F5344CB8AC3E}">
        <p14:creationId xmlns:p14="http://schemas.microsoft.com/office/powerpoint/2010/main" val="14931562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0F66B-D02C-4B41-904A-43E8D698F9D5}"/>
              </a:ext>
            </a:extLst>
          </p:cNvPr>
          <p:cNvSpPr>
            <a:spLocks noGrp="1"/>
          </p:cNvSpPr>
          <p:nvPr>
            <p:ph type="title"/>
          </p:nvPr>
        </p:nvSpPr>
        <p:spPr/>
        <p:txBody>
          <a:bodyPr>
            <a:normAutofit/>
          </a:bodyPr>
          <a:lstStyle/>
          <a:p>
            <a:r>
              <a:rPr lang="en-US" dirty="0"/>
              <a:t>Module 2:</a:t>
            </a:r>
            <a:br>
              <a:rPr lang="en-US" dirty="0"/>
            </a:br>
            <a:r>
              <a:rPr lang="en-US" dirty="0"/>
              <a:t>User Management Overview</a:t>
            </a:r>
          </a:p>
        </p:txBody>
      </p:sp>
      <p:sp>
        <p:nvSpPr>
          <p:cNvPr id="3" name="Content Placeholder 2">
            <a:extLst>
              <a:ext uri="{FF2B5EF4-FFF2-40B4-BE49-F238E27FC236}">
                <a16:creationId xmlns:a16="http://schemas.microsoft.com/office/drawing/2014/main" id="{5D9BFDAB-6369-1F45-A477-9A01C7AECDC2}"/>
              </a:ext>
            </a:extLst>
          </p:cNvPr>
          <p:cNvSpPr>
            <a:spLocks noGrp="1"/>
          </p:cNvSpPr>
          <p:nvPr>
            <p:ph idx="1"/>
          </p:nvPr>
        </p:nvSpPr>
        <p:spPr/>
        <p:txBody>
          <a:bodyPr/>
          <a:lstStyle/>
          <a:p>
            <a:r>
              <a:rPr lang="en-US" dirty="0"/>
              <a:t>In this module you'll create an Amazon Cognito user pool to manage your users' accounts. You'll deploy pages that enable customers to register as a new user, verify their email address, and sign into the site.</a:t>
            </a:r>
          </a:p>
          <a:p>
            <a:pPr lvl="1"/>
            <a:r>
              <a:rPr lang="en-US" dirty="0"/>
              <a:t>User Registration</a:t>
            </a:r>
          </a:p>
          <a:p>
            <a:pPr lvl="1"/>
            <a:r>
              <a:rPr lang="en-US" dirty="0"/>
              <a:t>Email confirmation</a:t>
            </a:r>
          </a:p>
          <a:p>
            <a:pPr lvl="1"/>
            <a:r>
              <a:rPr lang="en-US" dirty="0"/>
              <a:t>User Sign in</a:t>
            </a:r>
          </a:p>
          <a:p>
            <a:endParaRPr lang="en-US" dirty="0"/>
          </a:p>
        </p:txBody>
      </p:sp>
    </p:spTree>
    <p:extLst>
      <p:ext uri="{BB962C8B-B14F-4D97-AF65-F5344CB8AC3E}">
        <p14:creationId xmlns:p14="http://schemas.microsoft.com/office/powerpoint/2010/main" val="24701965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43EFD-8984-FD42-ABFC-B87242549061}"/>
              </a:ext>
            </a:extLst>
          </p:cNvPr>
          <p:cNvSpPr>
            <a:spLocks noGrp="1"/>
          </p:cNvSpPr>
          <p:nvPr>
            <p:ph type="title"/>
          </p:nvPr>
        </p:nvSpPr>
        <p:spPr/>
        <p:txBody>
          <a:bodyPr/>
          <a:lstStyle/>
          <a:p>
            <a:r>
              <a:rPr lang="en-US" dirty="0"/>
              <a:t>Cognito</a:t>
            </a:r>
          </a:p>
        </p:txBody>
      </p:sp>
      <p:sp>
        <p:nvSpPr>
          <p:cNvPr id="3" name="Content Placeholder 2">
            <a:extLst>
              <a:ext uri="{FF2B5EF4-FFF2-40B4-BE49-F238E27FC236}">
                <a16:creationId xmlns:a16="http://schemas.microsoft.com/office/drawing/2014/main" id="{424A69B0-973D-EB4A-9B40-2325F0E5C253}"/>
              </a:ext>
            </a:extLst>
          </p:cNvPr>
          <p:cNvSpPr>
            <a:spLocks noGrp="1"/>
          </p:cNvSpPr>
          <p:nvPr>
            <p:ph idx="1"/>
          </p:nvPr>
        </p:nvSpPr>
        <p:spPr/>
        <p:txBody>
          <a:bodyPr>
            <a:normAutofit lnSpcReduction="10000"/>
          </a:bodyPr>
          <a:lstStyle/>
          <a:p>
            <a:r>
              <a:rPr lang="en-US" dirty="0"/>
              <a:t>Provides authentication, authorization, and user management for your web and mobile apps. Your users can sign in directly with a username and password, or through a third party such as Facebook, Amazon, Google or Apple.</a:t>
            </a:r>
          </a:p>
          <a:p>
            <a:r>
              <a:rPr lang="en-US" dirty="0"/>
              <a:t>Amazon Cognito Components</a:t>
            </a:r>
          </a:p>
          <a:p>
            <a:pPr lvl="1"/>
            <a:r>
              <a:rPr lang="en-US" dirty="0">
                <a:solidFill>
                  <a:srgbClr val="FFC000"/>
                </a:solidFill>
              </a:rPr>
              <a:t>User pools </a:t>
            </a:r>
            <a:r>
              <a:rPr lang="en-US" dirty="0"/>
              <a:t>are user directories that </a:t>
            </a:r>
            <a:r>
              <a:rPr lang="en-US" dirty="0">
                <a:solidFill>
                  <a:srgbClr val="00B0F0"/>
                </a:solidFill>
              </a:rPr>
              <a:t>provide sign-up and sign-in </a:t>
            </a:r>
            <a:r>
              <a:rPr lang="en-US" dirty="0"/>
              <a:t>options for your app users. </a:t>
            </a:r>
          </a:p>
          <a:p>
            <a:pPr lvl="1"/>
            <a:r>
              <a:rPr lang="en-US" dirty="0">
                <a:solidFill>
                  <a:srgbClr val="FFC000"/>
                </a:solidFill>
              </a:rPr>
              <a:t>Identity pools </a:t>
            </a:r>
            <a:r>
              <a:rPr lang="en-US" dirty="0"/>
              <a:t>enable you to </a:t>
            </a:r>
            <a:r>
              <a:rPr lang="en-US" dirty="0">
                <a:solidFill>
                  <a:srgbClr val="00B0F0"/>
                </a:solidFill>
              </a:rPr>
              <a:t>grant</a:t>
            </a:r>
            <a:r>
              <a:rPr lang="en-US" dirty="0"/>
              <a:t> </a:t>
            </a:r>
            <a:r>
              <a:rPr lang="en-US" dirty="0">
                <a:solidFill>
                  <a:srgbClr val="00B0F0"/>
                </a:solidFill>
              </a:rPr>
              <a:t>your users access</a:t>
            </a:r>
            <a:r>
              <a:rPr lang="en-US" dirty="0"/>
              <a:t> to other AWS services. </a:t>
            </a:r>
          </a:p>
          <a:p>
            <a:pPr lvl="1"/>
            <a:r>
              <a:rPr lang="en-US" dirty="0"/>
              <a:t>You can use identity pools and user pools separately or together.</a:t>
            </a:r>
          </a:p>
        </p:txBody>
      </p:sp>
    </p:spTree>
    <p:extLst>
      <p:ext uri="{BB962C8B-B14F-4D97-AF65-F5344CB8AC3E}">
        <p14:creationId xmlns:p14="http://schemas.microsoft.com/office/powerpoint/2010/main" val="42860415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4CCA6-A8EB-8540-BAAB-6CFB83129F4E}"/>
              </a:ext>
            </a:extLst>
          </p:cNvPr>
          <p:cNvSpPr>
            <a:spLocks noGrp="1"/>
          </p:cNvSpPr>
          <p:nvPr>
            <p:ph type="title"/>
          </p:nvPr>
        </p:nvSpPr>
        <p:spPr/>
        <p:txBody>
          <a:bodyPr/>
          <a:lstStyle/>
          <a:p>
            <a:r>
              <a:rPr lang="en-US" dirty="0"/>
              <a:t>Architecture</a:t>
            </a:r>
          </a:p>
        </p:txBody>
      </p:sp>
      <p:pic>
        <p:nvPicPr>
          <p:cNvPr id="11266" name="Picture 2" descr="Architecture Overview">
            <a:extLst>
              <a:ext uri="{FF2B5EF4-FFF2-40B4-BE49-F238E27FC236}">
                <a16:creationId xmlns:a16="http://schemas.microsoft.com/office/drawing/2014/main" id="{B84A7641-1453-C547-8A1D-16D0F9BC7C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8262" y="1885285"/>
            <a:ext cx="8366760" cy="4652327"/>
          </a:xfrm>
          <a:prstGeom prst="rect">
            <a:avLst/>
          </a:prstGeom>
          <a:solidFill>
            <a:schemeClr val="tx1"/>
          </a:solidFill>
        </p:spPr>
      </p:pic>
    </p:spTree>
    <p:extLst>
      <p:ext uri="{BB962C8B-B14F-4D97-AF65-F5344CB8AC3E}">
        <p14:creationId xmlns:p14="http://schemas.microsoft.com/office/powerpoint/2010/main" val="1760438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3C5FB-2545-0747-88A2-5EE1263973C5}"/>
              </a:ext>
            </a:extLst>
          </p:cNvPr>
          <p:cNvSpPr>
            <a:spLocks noGrp="1"/>
          </p:cNvSpPr>
          <p:nvPr>
            <p:ph type="title"/>
          </p:nvPr>
        </p:nvSpPr>
        <p:spPr/>
        <p:txBody>
          <a:bodyPr/>
          <a:lstStyle/>
          <a:p>
            <a:r>
              <a:rPr lang="en-US" dirty="0"/>
              <a:t>Create a Cognito User Pool</a:t>
            </a:r>
          </a:p>
        </p:txBody>
      </p:sp>
      <p:sp>
        <p:nvSpPr>
          <p:cNvPr id="3" name="Content Placeholder 2">
            <a:extLst>
              <a:ext uri="{FF2B5EF4-FFF2-40B4-BE49-F238E27FC236}">
                <a16:creationId xmlns:a16="http://schemas.microsoft.com/office/drawing/2014/main" id="{B7ECE260-F98C-E443-95A5-1B56C4016F42}"/>
              </a:ext>
            </a:extLst>
          </p:cNvPr>
          <p:cNvSpPr>
            <a:spLocks noGrp="1"/>
          </p:cNvSpPr>
          <p:nvPr>
            <p:ph idx="1"/>
          </p:nvPr>
        </p:nvSpPr>
        <p:spPr>
          <a:xfrm>
            <a:off x="2773599" y="2052116"/>
            <a:ext cx="7796540" cy="3219131"/>
          </a:xfrm>
        </p:spPr>
        <p:txBody>
          <a:bodyPr>
            <a:normAutofit fontScale="85000" lnSpcReduction="10000"/>
          </a:bodyPr>
          <a:lstStyle/>
          <a:p>
            <a:r>
              <a:rPr lang="en-US" dirty="0"/>
              <a:t>Go to Cognito</a:t>
            </a:r>
          </a:p>
          <a:p>
            <a:r>
              <a:rPr lang="en-US" dirty="0"/>
              <a:t>Manage User Pools</a:t>
            </a:r>
          </a:p>
          <a:p>
            <a:r>
              <a:rPr lang="en-US" dirty="0"/>
              <a:t>Create a user pool</a:t>
            </a:r>
          </a:p>
          <a:p>
            <a:r>
              <a:rPr lang="en-US" dirty="0"/>
              <a:t>Review Defaults</a:t>
            </a:r>
          </a:p>
          <a:p>
            <a:pPr lvl="1"/>
            <a:r>
              <a:rPr lang="en-US" dirty="0"/>
              <a:t>Review review review…</a:t>
            </a:r>
          </a:p>
          <a:p>
            <a:r>
              <a:rPr lang="en-US" dirty="0"/>
              <a:t>Create pool</a:t>
            </a:r>
          </a:p>
          <a:p>
            <a:r>
              <a:rPr lang="en-US" dirty="0"/>
              <a:t>Pool Id: us-east-2_jZ530rqFB</a:t>
            </a:r>
          </a:p>
        </p:txBody>
      </p:sp>
      <p:pic>
        <p:nvPicPr>
          <p:cNvPr id="4" name="Picture 3">
            <a:extLst>
              <a:ext uri="{FF2B5EF4-FFF2-40B4-BE49-F238E27FC236}">
                <a16:creationId xmlns:a16="http://schemas.microsoft.com/office/drawing/2014/main" id="{984DCE4D-493B-404F-B05F-43E259D1B157}"/>
              </a:ext>
            </a:extLst>
          </p:cNvPr>
          <p:cNvPicPr>
            <a:picLocks noChangeAspect="1"/>
          </p:cNvPicPr>
          <p:nvPr/>
        </p:nvPicPr>
        <p:blipFill>
          <a:blip r:embed="rId2"/>
          <a:stretch>
            <a:fillRect/>
          </a:stretch>
        </p:blipFill>
        <p:spPr>
          <a:xfrm>
            <a:off x="20489" y="0"/>
            <a:ext cx="1422400" cy="2438400"/>
          </a:xfrm>
          <a:prstGeom prst="round2DiagRect">
            <a:avLst>
              <a:gd name="adj1" fmla="val 16667"/>
              <a:gd name="adj2" fmla="val 0"/>
            </a:avLst>
          </a:prstGeom>
          <a:ln w="28575" cap="sq">
            <a:solidFill>
              <a:srgbClr val="FFFFFF"/>
            </a:solidFill>
            <a:miter lim="800000"/>
          </a:ln>
          <a:effectLst>
            <a:outerShdw blurRad="254000" algn="tl" rotWithShape="0">
              <a:srgbClr val="000000">
                <a:alpha val="43000"/>
              </a:srgbClr>
            </a:outerShdw>
          </a:effectLst>
        </p:spPr>
      </p:pic>
      <p:pic>
        <p:nvPicPr>
          <p:cNvPr id="5" name="Picture 4">
            <a:extLst>
              <a:ext uri="{FF2B5EF4-FFF2-40B4-BE49-F238E27FC236}">
                <a16:creationId xmlns:a16="http://schemas.microsoft.com/office/drawing/2014/main" id="{64E1D3E8-F969-D84C-AE08-C7D1539182F8}"/>
              </a:ext>
            </a:extLst>
          </p:cNvPr>
          <p:cNvPicPr>
            <a:picLocks noChangeAspect="1"/>
          </p:cNvPicPr>
          <p:nvPr/>
        </p:nvPicPr>
        <p:blipFill>
          <a:blip r:embed="rId3"/>
          <a:stretch>
            <a:fillRect/>
          </a:stretch>
        </p:blipFill>
        <p:spPr>
          <a:xfrm>
            <a:off x="1621861" y="509524"/>
            <a:ext cx="2154458" cy="1077229"/>
          </a:xfrm>
          <a:prstGeom prst="rect">
            <a:avLst/>
          </a:prstGeom>
        </p:spPr>
      </p:pic>
      <p:pic>
        <p:nvPicPr>
          <p:cNvPr id="6" name="Picture 5">
            <a:extLst>
              <a:ext uri="{FF2B5EF4-FFF2-40B4-BE49-F238E27FC236}">
                <a16:creationId xmlns:a16="http://schemas.microsoft.com/office/drawing/2014/main" id="{D520E948-38FE-E843-9F0E-5F1E9D4B489F}"/>
              </a:ext>
            </a:extLst>
          </p:cNvPr>
          <p:cNvPicPr>
            <a:picLocks noChangeAspect="1"/>
          </p:cNvPicPr>
          <p:nvPr/>
        </p:nvPicPr>
        <p:blipFill>
          <a:blip r:embed="rId4"/>
          <a:stretch>
            <a:fillRect/>
          </a:stretch>
        </p:blipFill>
        <p:spPr>
          <a:xfrm>
            <a:off x="5346650" y="2545032"/>
            <a:ext cx="1701800" cy="431800"/>
          </a:xfrm>
          <a:prstGeom prst="rect">
            <a:avLst/>
          </a:prstGeom>
        </p:spPr>
      </p:pic>
      <p:pic>
        <p:nvPicPr>
          <p:cNvPr id="7" name="Picture 6">
            <a:extLst>
              <a:ext uri="{FF2B5EF4-FFF2-40B4-BE49-F238E27FC236}">
                <a16:creationId xmlns:a16="http://schemas.microsoft.com/office/drawing/2014/main" id="{7411DFCF-47C7-184E-9894-CF14D8110382}"/>
              </a:ext>
            </a:extLst>
          </p:cNvPr>
          <p:cNvPicPr>
            <a:picLocks noChangeAspect="1"/>
          </p:cNvPicPr>
          <p:nvPr/>
        </p:nvPicPr>
        <p:blipFill>
          <a:blip r:embed="rId5"/>
          <a:stretch>
            <a:fillRect/>
          </a:stretch>
        </p:blipFill>
        <p:spPr>
          <a:xfrm>
            <a:off x="5598164" y="2968751"/>
            <a:ext cx="1993900" cy="546100"/>
          </a:xfrm>
          <a:prstGeom prst="rect">
            <a:avLst/>
          </a:prstGeom>
        </p:spPr>
      </p:pic>
      <p:pic>
        <p:nvPicPr>
          <p:cNvPr id="8" name="Picture 7">
            <a:extLst>
              <a:ext uri="{FF2B5EF4-FFF2-40B4-BE49-F238E27FC236}">
                <a16:creationId xmlns:a16="http://schemas.microsoft.com/office/drawing/2014/main" id="{D5071CC7-8A63-C744-8F1B-86E0DB853B19}"/>
              </a:ext>
            </a:extLst>
          </p:cNvPr>
          <p:cNvPicPr>
            <a:picLocks noChangeAspect="1"/>
          </p:cNvPicPr>
          <p:nvPr/>
        </p:nvPicPr>
        <p:blipFill>
          <a:blip r:embed="rId6"/>
          <a:stretch>
            <a:fillRect/>
          </a:stretch>
        </p:blipFill>
        <p:spPr>
          <a:xfrm>
            <a:off x="7422877" y="2972167"/>
            <a:ext cx="1537703" cy="546100"/>
          </a:xfrm>
          <a:prstGeom prst="rect">
            <a:avLst/>
          </a:prstGeom>
        </p:spPr>
      </p:pic>
      <p:pic>
        <p:nvPicPr>
          <p:cNvPr id="9" name="Picture 8">
            <a:extLst>
              <a:ext uri="{FF2B5EF4-FFF2-40B4-BE49-F238E27FC236}">
                <a16:creationId xmlns:a16="http://schemas.microsoft.com/office/drawing/2014/main" id="{5C25C58E-346D-9341-A27A-4B71F454E268}"/>
              </a:ext>
            </a:extLst>
          </p:cNvPr>
          <p:cNvPicPr>
            <a:picLocks noChangeAspect="1"/>
          </p:cNvPicPr>
          <p:nvPr/>
        </p:nvPicPr>
        <p:blipFill>
          <a:blip r:embed="rId7"/>
          <a:stretch>
            <a:fillRect/>
          </a:stretch>
        </p:blipFill>
        <p:spPr>
          <a:xfrm>
            <a:off x="6385382" y="3575307"/>
            <a:ext cx="2837294" cy="1726021"/>
          </a:xfrm>
          <a:prstGeom prst="rect">
            <a:avLst/>
          </a:prstGeom>
        </p:spPr>
      </p:pic>
      <p:pic>
        <p:nvPicPr>
          <p:cNvPr id="10" name="Picture 9">
            <a:extLst>
              <a:ext uri="{FF2B5EF4-FFF2-40B4-BE49-F238E27FC236}">
                <a16:creationId xmlns:a16="http://schemas.microsoft.com/office/drawing/2014/main" id="{1F053399-75E4-4040-8BB0-FADFC990EC5E}"/>
              </a:ext>
            </a:extLst>
          </p:cNvPr>
          <p:cNvPicPr>
            <a:picLocks noChangeAspect="1"/>
          </p:cNvPicPr>
          <p:nvPr/>
        </p:nvPicPr>
        <p:blipFill>
          <a:blip r:embed="rId8"/>
          <a:stretch>
            <a:fillRect/>
          </a:stretch>
        </p:blipFill>
        <p:spPr>
          <a:xfrm>
            <a:off x="4727120" y="4333348"/>
            <a:ext cx="1079500" cy="482600"/>
          </a:xfrm>
          <a:prstGeom prst="rect">
            <a:avLst/>
          </a:prstGeom>
        </p:spPr>
      </p:pic>
      <p:pic>
        <p:nvPicPr>
          <p:cNvPr id="11" name="Picture 10">
            <a:extLst>
              <a:ext uri="{FF2B5EF4-FFF2-40B4-BE49-F238E27FC236}">
                <a16:creationId xmlns:a16="http://schemas.microsoft.com/office/drawing/2014/main" id="{718B5302-B787-DD48-8331-45D26385AC63}"/>
              </a:ext>
            </a:extLst>
          </p:cNvPr>
          <p:cNvPicPr>
            <a:picLocks noChangeAspect="1"/>
          </p:cNvPicPr>
          <p:nvPr/>
        </p:nvPicPr>
        <p:blipFill>
          <a:blip r:embed="rId9"/>
          <a:stretch>
            <a:fillRect/>
          </a:stretch>
        </p:blipFill>
        <p:spPr>
          <a:xfrm>
            <a:off x="1606550" y="5598364"/>
            <a:ext cx="8978900" cy="1244600"/>
          </a:xfrm>
          <a:prstGeom prst="rect">
            <a:avLst/>
          </a:prstGeom>
        </p:spPr>
      </p:pic>
    </p:spTree>
    <p:extLst>
      <p:ext uri="{BB962C8B-B14F-4D97-AF65-F5344CB8AC3E}">
        <p14:creationId xmlns:p14="http://schemas.microsoft.com/office/powerpoint/2010/main" val="2626439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9AAD0-1922-0343-943C-CD92D17F78EB}"/>
              </a:ext>
            </a:extLst>
          </p:cNvPr>
          <p:cNvSpPr>
            <a:spLocks noGrp="1"/>
          </p:cNvSpPr>
          <p:nvPr>
            <p:ph type="title"/>
          </p:nvPr>
        </p:nvSpPr>
        <p:spPr/>
        <p:txBody>
          <a:bodyPr>
            <a:normAutofit/>
          </a:bodyPr>
          <a:lstStyle/>
          <a:p>
            <a:r>
              <a:rPr lang="en-US" dirty="0"/>
              <a:t>Authentication</a:t>
            </a:r>
            <a:br>
              <a:rPr lang="en-US" dirty="0"/>
            </a:br>
            <a:r>
              <a:rPr lang="en-US" dirty="0"/>
              <a:t>I recognize you</a:t>
            </a:r>
          </a:p>
        </p:txBody>
      </p:sp>
      <p:sp>
        <p:nvSpPr>
          <p:cNvPr id="3" name="Content Placeholder 2">
            <a:extLst>
              <a:ext uri="{FF2B5EF4-FFF2-40B4-BE49-F238E27FC236}">
                <a16:creationId xmlns:a16="http://schemas.microsoft.com/office/drawing/2014/main" id="{879A65DB-9E49-F244-84CB-C2EBC630F189}"/>
              </a:ext>
            </a:extLst>
          </p:cNvPr>
          <p:cNvSpPr>
            <a:spLocks noGrp="1"/>
          </p:cNvSpPr>
          <p:nvPr>
            <p:ph idx="1"/>
          </p:nvPr>
        </p:nvSpPr>
        <p:spPr/>
        <p:txBody>
          <a:bodyPr/>
          <a:lstStyle/>
          <a:p>
            <a:r>
              <a:rPr lang="en-US" dirty="0" err="1">
                <a:latin typeface="Source Serif Pro" panose="02040603050405020204" pitchFamily="18" charset="0"/>
              </a:rPr>
              <a:t>AuthN</a:t>
            </a:r>
            <a:r>
              <a:rPr lang="en-US" dirty="0">
                <a:latin typeface="Source Serif Pro" panose="02040603050405020204" pitchFamily="18" charset="0"/>
              </a:rPr>
              <a:t> means </a:t>
            </a:r>
            <a:r>
              <a:rPr lang="en-US" b="1" dirty="0">
                <a:solidFill>
                  <a:schemeClr val="tx2">
                    <a:lumMod val="75000"/>
                  </a:schemeClr>
                </a:solidFill>
                <a:latin typeface="Source Serif Pro" panose="02040603050405020204" pitchFamily="18" charset="0"/>
              </a:rPr>
              <a:t>identifying</a:t>
            </a:r>
            <a:r>
              <a:rPr lang="en-US" dirty="0">
                <a:latin typeface="Source Serif Pro" panose="02040603050405020204" pitchFamily="18" charset="0"/>
              </a:rPr>
              <a:t> that something is what it is declared to be. </a:t>
            </a:r>
          </a:p>
          <a:p>
            <a:r>
              <a:rPr lang="en-US" dirty="0">
                <a:latin typeface="Source Serif Pro" panose="02040603050405020204" pitchFamily="18" charset="0"/>
              </a:rPr>
              <a:t>The thing being identified is often referred to as the "subject".</a:t>
            </a:r>
          </a:p>
          <a:p>
            <a:r>
              <a:rPr lang="en-US" dirty="0">
                <a:latin typeface="Source Serif Pro" panose="02040603050405020204" pitchFamily="18" charset="0"/>
              </a:rPr>
              <a:t>The most common form of </a:t>
            </a:r>
            <a:r>
              <a:rPr lang="en-US" dirty="0" err="1">
                <a:latin typeface="Source Serif Pro" panose="02040603050405020204" pitchFamily="18" charset="0"/>
              </a:rPr>
              <a:t>AuthN</a:t>
            </a:r>
            <a:r>
              <a:rPr lang="en-US" dirty="0">
                <a:latin typeface="Source Serif Pro" panose="02040603050405020204" pitchFamily="18" charset="0"/>
              </a:rPr>
              <a:t> today is password authentication or better yet two factor and tokens.</a:t>
            </a:r>
            <a:endParaRPr lang="en-US" dirty="0"/>
          </a:p>
          <a:p>
            <a:endParaRPr lang="en-US" dirty="0"/>
          </a:p>
        </p:txBody>
      </p:sp>
    </p:spTree>
    <p:extLst>
      <p:ext uri="{BB962C8B-B14F-4D97-AF65-F5344CB8AC3E}">
        <p14:creationId xmlns:p14="http://schemas.microsoft.com/office/powerpoint/2010/main" val="21265229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051D9-7856-9C44-BEF0-9B993C2DF365}"/>
              </a:ext>
            </a:extLst>
          </p:cNvPr>
          <p:cNvSpPr>
            <a:spLocks noGrp="1"/>
          </p:cNvSpPr>
          <p:nvPr>
            <p:ph type="title"/>
          </p:nvPr>
        </p:nvSpPr>
        <p:spPr/>
        <p:txBody>
          <a:bodyPr/>
          <a:lstStyle/>
          <a:p>
            <a:r>
              <a:rPr lang="en-US" dirty="0"/>
              <a:t>Add an App to Your User Pool</a:t>
            </a:r>
          </a:p>
        </p:txBody>
      </p:sp>
      <p:sp>
        <p:nvSpPr>
          <p:cNvPr id="3" name="Content Placeholder 2">
            <a:extLst>
              <a:ext uri="{FF2B5EF4-FFF2-40B4-BE49-F238E27FC236}">
                <a16:creationId xmlns:a16="http://schemas.microsoft.com/office/drawing/2014/main" id="{0AAA81D6-0D2C-0E49-9D35-62E67473076B}"/>
              </a:ext>
            </a:extLst>
          </p:cNvPr>
          <p:cNvSpPr>
            <a:spLocks noGrp="1"/>
          </p:cNvSpPr>
          <p:nvPr>
            <p:ph idx="1"/>
          </p:nvPr>
        </p:nvSpPr>
        <p:spPr>
          <a:xfrm>
            <a:off x="1789655" y="3873500"/>
            <a:ext cx="7343587" cy="2252643"/>
          </a:xfrm>
        </p:spPr>
        <p:txBody>
          <a:bodyPr>
            <a:normAutofit/>
          </a:bodyPr>
          <a:lstStyle/>
          <a:p>
            <a:r>
              <a:rPr lang="en-US" dirty="0"/>
              <a:t>Add an app client</a:t>
            </a:r>
          </a:p>
          <a:p>
            <a:r>
              <a:rPr lang="en-US" dirty="0"/>
              <a:t>App client name	</a:t>
            </a:r>
            <a:r>
              <a:rPr lang="en-US" dirty="0" err="1"/>
              <a:t>WildRydesWebApp</a:t>
            </a:r>
            <a:r>
              <a:rPr lang="en-US" dirty="0"/>
              <a:t> (no secrets)</a:t>
            </a:r>
          </a:p>
          <a:p>
            <a:r>
              <a:rPr lang="en-US" dirty="0"/>
              <a:t>Create app client</a:t>
            </a:r>
          </a:p>
          <a:p>
            <a:r>
              <a:rPr lang="en-US" dirty="0"/>
              <a:t>App client id		22e0mjlke5rt77buglfe1grv1p</a:t>
            </a:r>
          </a:p>
        </p:txBody>
      </p:sp>
      <p:pic>
        <p:nvPicPr>
          <p:cNvPr id="5" name="Picture 4">
            <a:extLst>
              <a:ext uri="{FF2B5EF4-FFF2-40B4-BE49-F238E27FC236}">
                <a16:creationId xmlns:a16="http://schemas.microsoft.com/office/drawing/2014/main" id="{84858A1C-3520-EB43-8086-FE27F37F954D}"/>
              </a:ext>
            </a:extLst>
          </p:cNvPr>
          <p:cNvPicPr>
            <a:picLocks noChangeAspect="1"/>
          </p:cNvPicPr>
          <p:nvPr/>
        </p:nvPicPr>
        <p:blipFill rotWithShape="1">
          <a:blip r:embed="rId2"/>
          <a:srcRect r="59266"/>
          <a:stretch/>
        </p:blipFill>
        <p:spPr>
          <a:xfrm>
            <a:off x="1587500" y="1511300"/>
            <a:ext cx="3672989" cy="2286000"/>
          </a:xfrm>
          <a:prstGeom prst="rect">
            <a:avLst/>
          </a:prstGeom>
        </p:spPr>
      </p:pic>
      <p:pic>
        <p:nvPicPr>
          <p:cNvPr id="6" name="Picture 5">
            <a:extLst>
              <a:ext uri="{FF2B5EF4-FFF2-40B4-BE49-F238E27FC236}">
                <a16:creationId xmlns:a16="http://schemas.microsoft.com/office/drawing/2014/main" id="{F1E60187-0F62-2B4D-8B91-6702691CA072}"/>
              </a:ext>
            </a:extLst>
          </p:cNvPr>
          <p:cNvPicPr>
            <a:picLocks noChangeAspect="1"/>
          </p:cNvPicPr>
          <p:nvPr/>
        </p:nvPicPr>
        <p:blipFill rotWithShape="1">
          <a:blip r:embed="rId3"/>
          <a:srcRect r="10489"/>
          <a:stretch/>
        </p:blipFill>
        <p:spPr>
          <a:xfrm>
            <a:off x="5305913" y="1885285"/>
            <a:ext cx="1625600" cy="762000"/>
          </a:xfrm>
          <a:prstGeom prst="rect">
            <a:avLst/>
          </a:prstGeom>
        </p:spPr>
      </p:pic>
      <p:pic>
        <p:nvPicPr>
          <p:cNvPr id="7" name="Picture 6">
            <a:extLst>
              <a:ext uri="{FF2B5EF4-FFF2-40B4-BE49-F238E27FC236}">
                <a16:creationId xmlns:a16="http://schemas.microsoft.com/office/drawing/2014/main" id="{8DB93507-A35B-264A-A25A-00A7FA4B523E}"/>
              </a:ext>
            </a:extLst>
          </p:cNvPr>
          <p:cNvPicPr>
            <a:picLocks noChangeAspect="1"/>
          </p:cNvPicPr>
          <p:nvPr/>
        </p:nvPicPr>
        <p:blipFill>
          <a:blip r:embed="rId4"/>
          <a:stretch>
            <a:fillRect/>
          </a:stretch>
        </p:blipFill>
        <p:spPr>
          <a:xfrm>
            <a:off x="5305913" y="2639512"/>
            <a:ext cx="1625600" cy="317500"/>
          </a:xfrm>
          <a:prstGeom prst="rect">
            <a:avLst/>
          </a:prstGeom>
        </p:spPr>
      </p:pic>
      <p:pic>
        <p:nvPicPr>
          <p:cNvPr id="8" name="Picture 7">
            <a:extLst>
              <a:ext uri="{FF2B5EF4-FFF2-40B4-BE49-F238E27FC236}">
                <a16:creationId xmlns:a16="http://schemas.microsoft.com/office/drawing/2014/main" id="{B86C45F5-CB66-4C4D-B8F8-6CF834D056A5}"/>
              </a:ext>
            </a:extLst>
          </p:cNvPr>
          <p:cNvPicPr>
            <a:picLocks noChangeAspect="1"/>
          </p:cNvPicPr>
          <p:nvPr/>
        </p:nvPicPr>
        <p:blipFill>
          <a:blip r:embed="rId5"/>
          <a:stretch>
            <a:fillRect/>
          </a:stretch>
        </p:blipFill>
        <p:spPr>
          <a:xfrm>
            <a:off x="6813372" y="3033212"/>
            <a:ext cx="1270000" cy="368300"/>
          </a:xfrm>
          <a:prstGeom prst="rect">
            <a:avLst/>
          </a:prstGeom>
        </p:spPr>
      </p:pic>
      <p:pic>
        <p:nvPicPr>
          <p:cNvPr id="9" name="Picture 8">
            <a:extLst>
              <a:ext uri="{FF2B5EF4-FFF2-40B4-BE49-F238E27FC236}">
                <a16:creationId xmlns:a16="http://schemas.microsoft.com/office/drawing/2014/main" id="{5EE2A6AB-3C8B-4E4C-ACE2-3E9C0ADFB7A9}"/>
              </a:ext>
            </a:extLst>
          </p:cNvPr>
          <p:cNvPicPr>
            <a:picLocks noChangeAspect="1"/>
          </p:cNvPicPr>
          <p:nvPr/>
        </p:nvPicPr>
        <p:blipFill>
          <a:blip r:embed="rId6"/>
          <a:stretch>
            <a:fillRect/>
          </a:stretch>
        </p:blipFill>
        <p:spPr>
          <a:xfrm>
            <a:off x="8179845" y="3263900"/>
            <a:ext cx="2222500" cy="1219200"/>
          </a:xfrm>
          <a:prstGeom prst="rect">
            <a:avLst/>
          </a:prstGeom>
        </p:spPr>
      </p:pic>
    </p:spTree>
    <p:extLst>
      <p:ext uri="{BB962C8B-B14F-4D97-AF65-F5344CB8AC3E}">
        <p14:creationId xmlns:p14="http://schemas.microsoft.com/office/powerpoint/2010/main" val="38802703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A7ADA-A80F-1542-8C7D-78E70E46CA25}"/>
              </a:ext>
            </a:extLst>
          </p:cNvPr>
          <p:cNvSpPr>
            <a:spLocks noGrp="1"/>
          </p:cNvSpPr>
          <p:nvPr>
            <p:ph type="title"/>
          </p:nvPr>
        </p:nvSpPr>
        <p:spPr/>
        <p:txBody>
          <a:bodyPr/>
          <a:lstStyle/>
          <a:p>
            <a:r>
              <a:rPr lang="en-US" dirty="0"/>
              <a:t>Update </a:t>
            </a:r>
            <a:r>
              <a:rPr lang="en-US" dirty="0" err="1"/>
              <a:t>config.js</a:t>
            </a:r>
            <a:endParaRPr lang="en-US" dirty="0"/>
          </a:p>
        </p:txBody>
      </p:sp>
      <p:sp>
        <p:nvSpPr>
          <p:cNvPr id="3" name="Content Placeholder 2">
            <a:extLst>
              <a:ext uri="{FF2B5EF4-FFF2-40B4-BE49-F238E27FC236}">
                <a16:creationId xmlns:a16="http://schemas.microsoft.com/office/drawing/2014/main" id="{BA168EC9-2131-7D4A-BB70-A366645F2EBF}"/>
              </a:ext>
            </a:extLst>
          </p:cNvPr>
          <p:cNvSpPr>
            <a:spLocks noGrp="1"/>
          </p:cNvSpPr>
          <p:nvPr>
            <p:ph idx="1"/>
          </p:nvPr>
        </p:nvSpPr>
        <p:spPr>
          <a:xfrm>
            <a:off x="2773599" y="2052116"/>
            <a:ext cx="7796540" cy="1293512"/>
          </a:xfrm>
        </p:spPr>
        <p:txBody>
          <a:bodyPr/>
          <a:lstStyle/>
          <a:p>
            <a:r>
              <a:rPr lang="en-US" dirty="0"/>
              <a:t>You will need the Pool id and the App client ID</a:t>
            </a:r>
          </a:p>
          <a:p>
            <a:r>
              <a:rPr lang="en-US" dirty="0"/>
              <a:t>See navigation below to find them</a:t>
            </a:r>
          </a:p>
        </p:txBody>
      </p:sp>
      <p:pic>
        <p:nvPicPr>
          <p:cNvPr id="6" name="Picture 5">
            <a:extLst>
              <a:ext uri="{FF2B5EF4-FFF2-40B4-BE49-F238E27FC236}">
                <a16:creationId xmlns:a16="http://schemas.microsoft.com/office/drawing/2014/main" id="{40DA27D5-D021-EE45-AA83-1F85B8E2A9E2}"/>
              </a:ext>
            </a:extLst>
          </p:cNvPr>
          <p:cNvPicPr>
            <a:picLocks noChangeAspect="1"/>
          </p:cNvPicPr>
          <p:nvPr/>
        </p:nvPicPr>
        <p:blipFill rotWithShape="1">
          <a:blip r:embed="rId2"/>
          <a:srcRect l="45956" r="33221"/>
          <a:stretch/>
        </p:blipFill>
        <p:spPr>
          <a:xfrm>
            <a:off x="2881478" y="3615599"/>
            <a:ext cx="2538806" cy="2065380"/>
          </a:xfrm>
          <a:prstGeom prst="rect">
            <a:avLst/>
          </a:prstGeom>
        </p:spPr>
      </p:pic>
      <p:pic>
        <p:nvPicPr>
          <p:cNvPr id="7" name="Picture 6">
            <a:extLst>
              <a:ext uri="{FF2B5EF4-FFF2-40B4-BE49-F238E27FC236}">
                <a16:creationId xmlns:a16="http://schemas.microsoft.com/office/drawing/2014/main" id="{700F434D-A0C6-F74E-83AE-6E6899B7B077}"/>
              </a:ext>
            </a:extLst>
          </p:cNvPr>
          <p:cNvPicPr>
            <a:picLocks noChangeAspect="1"/>
          </p:cNvPicPr>
          <p:nvPr/>
        </p:nvPicPr>
        <p:blipFill rotWithShape="1">
          <a:blip r:embed="rId2"/>
          <a:srcRect r="78500"/>
          <a:stretch/>
        </p:blipFill>
        <p:spPr>
          <a:xfrm>
            <a:off x="260198" y="3615599"/>
            <a:ext cx="2621280" cy="2065380"/>
          </a:xfrm>
          <a:prstGeom prst="rect">
            <a:avLst/>
          </a:prstGeom>
        </p:spPr>
      </p:pic>
      <p:pic>
        <p:nvPicPr>
          <p:cNvPr id="8" name="Picture 7">
            <a:extLst>
              <a:ext uri="{FF2B5EF4-FFF2-40B4-BE49-F238E27FC236}">
                <a16:creationId xmlns:a16="http://schemas.microsoft.com/office/drawing/2014/main" id="{D25743B3-3256-D749-848C-6EED20DD0F74}"/>
              </a:ext>
            </a:extLst>
          </p:cNvPr>
          <p:cNvPicPr>
            <a:picLocks noChangeAspect="1"/>
          </p:cNvPicPr>
          <p:nvPr/>
        </p:nvPicPr>
        <p:blipFill rotWithShape="1">
          <a:blip r:embed="rId3"/>
          <a:srcRect b="78307"/>
          <a:stretch/>
        </p:blipFill>
        <p:spPr>
          <a:xfrm>
            <a:off x="6024916" y="3579676"/>
            <a:ext cx="3098800" cy="1077229"/>
          </a:xfrm>
          <a:prstGeom prst="rect">
            <a:avLst/>
          </a:prstGeom>
        </p:spPr>
      </p:pic>
      <p:pic>
        <p:nvPicPr>
          <p:cNvPr id="9" name="Picture 8">
            <a:extLst>
              <a:ext uri="{FF2B5EF4-FFF2-40B4-BE49-F238E27FC236}">
                <a16:creationId xmlns:a16="http://schemas.microsoft.com/office/drawing/2014/main" id="{A2D0404E-6015-D648-9BAD-3CCC9DCBA900}"/>
              </a:ext>
            </a:extLst>
          </p:cNvPr>
          <p:cNvPicPr>
            <a:picLocks noChangeAspect="1"/>
          </p:cNvPicPr>
          <p:nvPr/>
        </p:nvPicPr>
        <p:blipFill>
          <a:blip r:embed="rId4"/>
          <a:stretch>
            <a:fillRect/>
          </a:stretch>
        </p:blipFill>
        <p:spPr>
          <a:xfrm>
            <a:off x="7399172" y="5308684"/>
            <a:ext cx="3822700" cy="850900"/>
          </a:xfrm>
          <a:prstGeom prst="rect">
            <a:avLst/>
          </a:prstGeom>
          <a:solidFill>
            <a:schemeClr val="accent1">
              <a:lumMod val="20000"/>
              <a:lumOff val="80000"/>
            </a:schemeClr>
          </a:solidFill>
        </p:spPr>
      </p:pic>
      <p:pic>
        <p:nvPicPr>
          <p:cNvPr id="10" name="Picture 9">
            <a:extLst>
              <a:ext uri="{FF2B5EF4-FFF2-40B4-BE49-F238E27FC236}">
                <a16:creationId xmlns:a16="http://schemas.microsoft.com/office/drawing/2014/main" id="{F04C85DE-46FD-4340-B643-6FE48436E8C6}"/>
              </a:ext>
            </a:extLst>
          </p:cNvPr>
          <p:cNvPicPr>
            <a:picLocks noChangeAspect="1"/>
          </p:cNvPicPr>
          <p:nvPr/>
        </p:nvPicPr>
        <p:blipFill rotWithShape="1">
          <a:blip r:embed="rId3"/>
          <a:srcRect t="87496"/>
          <a:stretch/>
        </p:blipFill>
        <p:spPr>
          <a:xfrm>
            <a:off x="6024916" y="4656905"/>
            <a:ext cx="3098800" cy="620935"/>
          </a:xfrm>
          <a:prstGeom prst="rect">
            <a:avLst/>
          </a:prstGeom>
        </p:spPr>
      </p:pic>
    </p:spTree>
    <p:extLst>
      <p:ext uri="{BB962C8B-B14F-4D97-AF65-F5344CB8AC3E}">
        <p14:creationId xmlns:p14="http://schemas.microsoft.com/office/powerpoint/2010/main" val="31839501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A7ADA-A80F-1542-8C7D-78E70E46CA25}"/>
              </a:ext>
            </a:extLst>
          </p:cNvPr>
          <p:cNvSpPr>
            <a:spLocks noGrp="1"/>
          </p:cNvSpPr>
          <p:nvPr>
            <p:ph type="title"/>
          </p:nvPr>
        </p:nvSpPr>
        <p:spPr/>
        <p:txBody>
          <a:bodyPr/>
          <a:lstStyle/>
          <a:p>
            <a:r>
              <a:rPr lang="en-US" dirty="0"/>
              <a:t>Update </a:t>
            </a:r>
            <a:r>
              <a:rPr lang="en-US" dirty="0" err="1"/>
              <a:t>config.js</a:t>
            </a:r>
            <a:endParaRPr lang="en-US" dirty="0"/>
          </a:p>
        </p:txBody>
      </p:sp>
      <p:sp>
        <p:nvSpPr>
          <p:cNvPr id="3" name="Content Placeholder 2">
            <a:extLst>
              <a:ext uri="{FF2B5EF4-FFF2-40B4-BE49-F238E27FC236}">
                <a16:creationId xmlns:a16="http://schemas.microsoft.com/office/drawing/2014/main" id="{BA168EC9-2131-7D4A-BB70-A366645F2EBF}"/>
              </a:ext>
            </a:extLst>
          </p:cNvPr>
          <p:cNvSpPr>
            <a:spLocks noGrp="1"/>
          </p:cNvSpPr>
          <p:nvPr>
            <p:ph idx="1"/>
          </p:nvPr>
        </p:nvSpPr>
        <p:spPr>
          <a:xfrm>
            <a:off x="2773599" y="2052116"/>
            <a:ext cx="7796540" cy="1293512"/>
          </a:xfrm>
        </p:spPr>
        <p:txBody>
          <a:bodyPr/>
          <a:lstStyle/>
          <a:p>
            <a:r>
              <a:rPr lang="en-US" dirty="0"/>
              <a:t>The Cognito block provides the connection information to our Cognito service on AWS</a:t>
            </a:r>
          </a:p>
        </p:txBody>
      </p:sp>
      <p:pic>
        <p:nvPicPr>
          <p:cNvPr id="5" name="Picture 4">
            <a:extLst>
              <a:ext uri="{FF2B5EF4-FFF2-40B4-BE49-F238E27FC236}">
                <a16:creationId xmlns:a16="http://schemas.microsoft.com/office/drawing/2014/main" id="{DA32EC6B-3B3C-154B-8503-DC4EA82F6B88}"/>
              </a:ext>
            </a:extLst>
          </p:cNvPr>
          <p:cNvPicPr>
            <a:picLocks noChangeAspect="1"/>
          </p:cNvPicPr>
          <p:nvPr/>
        </p:nvPicPr>
        <p:blipFill rotWithShape="1">
          <a:blip r:embed="rId2"/>
          <a:srcRect b="9330"/>
          <a:stretch/>
        </p:blipFill>
        <p:spPr>
          <a:xfrm>
            <a:off x="1289050" y="3345629"/>
            <a:ext cx="9613900" cy="3406948"/>
          </a:xfrm>
          <a:prstGeom prst="rect">
            <a:avLst/>
          </a:prstGeom>
          <a:noFill/>
        </p:spPr>
      </p:pic>
    </p:spTree>
    <p:extLst>
      <p:ext uri="{BB962C8B-B14F-4D97-AF65-F5344CB8AC3E}">
        <p14:creationId xmlns:p14="http://schemas.microsoft.com/office/powerpoint/2010/main" val="41886615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8C80E-3FB5-9C4C-BD1F-3919114E7725}"/>
              </a:ext>
            </a:extLst>
          </p:cNvPr>
          <p:cNvSpPr>
            <a:spLocks noGrp="1"/>
          </p:cNvSpPr>
          <p:nvPr>
            <p:ph type="title"/>
          </p:nvPr>
        </p:nvSpPr>
        <p:spPr/>
        <p:txBody>
          <a:bodyPr/>
          <a:lstStyle/>
          <a:p>
            <a:r>
              <a:rPr lang="en-US" dirty="0"/>
              <a:t>Validate your implementation</a:t>
            </a:r>
          </a:p>
        </p:txBody>
      </p:sp>
      <p:sp>
        <p:nvSpPr>
          <p:cNvPr id="3" name="Content Placeholder 2">
            <a:extLst>
              <a:ext uri="{FF2B5EF4-FFF2-40B4-BE49-F238E27FC236}">
                <a16:creationId xmlns:a16="http://schemas.microsoft.com/office/drawing/2014/main" id="{39682539-6A99-7A44-B88A-84C12EFA8B49}"/>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4FEA1BCC-1BFE-4D43-91E0-20BF7BE6D85F}"/>
              </a:ext>
            </a:extLst>
          </p:cNvPr>
          <p:cNvPicPr>
            <a:picLocks noChangeAspect="1"/>
          </p:cNvPicPr>
          <p:nvPr/>
        </p:nvPicPr>
        <p:blipFill>
          <a:blip r:embed="rId2"/>
          <a:stretch>
            <a:fillRect/>
          </a:stretch>
        </p:blipFill>
        <p:spPr>
          <a:xfrm>
            <a:off x="405049" y="2052116"/>
            <a:ext cx="4737100" cy="2540000"/>
          </a:xfrm>
          <a:prstGeom prst="rect">
            <a:avLst/>
          </a:prstGeom>
        </p:spPr>
      </p:pic>
      <p:pic>
        <p:nvPicPr>
          <p:cNvPr id="5" name="Picture 4">
            <a:extLst>
              <a:ext uri="{FF2B5EF4-FFF2-40B4-BE49-F238E27FC236}">
                <a16:creationId xmlns:a16="http://schemas.microsoft.com/office/drawing/2014/main" id="{9BD2F0A5-54F3-C443-B077-F50D5DC75634}"/>
              </a:ext>
            </a:extLst>
          </p:cNvPr>
          <p:cNvPicPr>
            <a:picLocks noChangeAspect="1"/>
          </p:cNvPicPr>
          <p:nvPr/>
        </p:nvPicPr>
        <p:blipFill rotWithShape="1">
          <a:blip r:embed="rId3"/>
          <a:srcRect l="-69" t="1317" r="24047" b="-1317"/>
          <a:stretch/>
        </p:blipFill>
        <p:spPr>
          <a:xfrm>
            <a:off x="6216790" y="1885285"/>
            <a:ext cx="5030138" cy="2374900"/>
          </a:xfrm>
          <a:prstGeom prst="rect">
            <a:avLst/>
          </a:prstGeom>
        </p:spPr>
      </p:pic>
      <p:pic>
        <p:nvPicPr>
          <p:cNvPr id="6" name="Picture 5">
            <a:extLst>
              <a:ext uri="{FF2B5EF4-FFF2-40B4-BE49-F238E27FC236}">
                <a16:creationId xmlns:a16="http://schemas.microsoft.com/office/drawing/2014/main" id="{DA168DD8-7769-7249-8967-F39C26FCA35D}"/>
              </a:ext>
            </a:extLst>
          </p:cNvPr>
          <p:cNvPicPr>
            <a:picLocks noChangeAspect="1"/>
          </p:cNvPicPr>
          <p:nvPr/>
        </p:nvPicPr>
        <p:blipFill>
          <a:blip r:embed="rId4"/>
          <a:stretch>
            <a:fillRect/>
          </a:stretch>
        </p:blipFill>
        <p:spPr>
          <a:xfrm>
            <a:off x="6344728" y="4268956"/>
            <a:ext cx="4902200" cy="1625600"/>
          </a:xfrm>
          <a:prstGeom prst="rect">
            <a:avLst/>
          </a:prstGeom>
        </p:spPr>
      </p:pic>
    </p:spTree>
    <p:extLst>
      <p:ext uri="{BB962C8B-B14F-4D97-AF65-F5344CB8AC3E}">
        <p14:creationId xmlns:p14="http://schemas.microsoft.com/office/powerpoint/2010/main" val="485573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8C80E-3FB5-9C4C-BD1F-3919114E7725}"/>
              </a:ext>
            </a:extLst>
          </p:cNvPr>
          <p:cNvSpPr>
            <a:spLocks noGrp="1"/>
          </p:cNvSpPr>
          <p:nvPr>
            <p:ph type="title"/>
          </p:nvPr>
        </p:nvSpPr>
        <p:spPr/>
        <p:txBody>
          <a:bodyPr/>
          <a:lstStyle/>
          <a:p>
            <a:r>
              <a:rPr lang="en-US" dirty="0"/>
              <a:t>Validate your implementation</a:t>
            </a:r>
          </a:p>
        </p:txBody>
      </p:sp>
      <p:pic>
        <p:nvPicPr>
          <p:cNvPr id="10" name="Picture 9">
            <a:extLst>
              <a:ext uri="{FF2B5EF4-FFF2-40B4-BE49-F238E27FC236}">
                <a16:creationId xmlns:a16="http://schemas.microsoft.com/office/drawing/2014/main" id="{1A7060E7-D212-BE4D-BF11-0AD065B4EBC9}"/>
              </a:ext>
            </a:extLst>
          </p:cNvPr>
          <p:cNvPicPr>
            <a:picLocks noChangeAspect="1"/>
          </p:cNvPicPr>
          <p:nvPr/>
        </p:nvPicPr>
        <p:blipFill>
          <a:blip r:embed="rId2"/>
          <a:stretch>
            <a:fillRect/>
          </a:stretch>
        </p:blipFill>
        <p:spPr>
          <a:xfrm>
            <a:off x="0" y="968902"/>
            <a:ext cx="8178800" cy="1384300"/>
          </a:xfrm>
          <a:prstGeom prst="rect">
            <a:avLst/>
          </a:prstGeom>
        </p:spPr>
      </p:pic>
      <p:pic>
        <p:nvPicPr>
          <p:cNvPr id="8" name="Picture 7">
            <a:extLst>
              <a:ext uri="{FF2B5EF4-FFF2-40B4-BE49-F238E27FC236}">
                <a16:creationId xmlns:a16="http://schemas.microsoft.com/office/drawing/2014/main" id="{C3399935-F462-2546-8C45-C00AA05678EB}"/>
              </a:ext>
            </a:extLst>
          </p:cNvPr>
          <p:cNvPicPr>
            <a:picLocks noChangeAspect="1"/>
          </p:cNvPicPr>
          <p:nvPr/>
        </p:nvPicPr>
        <p:blipFill rotWithShape="1">
          <a:blip r:embed="rId3"/>
          <a:srcRect b="16070"/>
          <a:stretch/>
        </p:blipFill>
        <p:spPr>
          <a:xfrm>
            <a:off x="3251056" y="1695304"/>
            <a:ext cx="6679833" cy="2585949"/>
          </a:xfrm>
          <a:prstGeom prst="rect">
            <a:avLst/>
          </a:prstGeom>
        </p:spPr>
      </p:pic>
      <p:pic>
        <p:nvPicPr>
          <p:cNvPr id="9" name="Picture 8">
            <a:extLst>
              <a:ext uri="{FF2B5EF4-FFF2-40B4-BE49-F238E27FC236}">
                <a16:creationId xmlns:a16="http://schemas.microsoft.com/office/drawing/2014/main" id="{30D8EF5C-6097-9946-81AC-40BEC6CA7A0F}"/>
              </a:ext>
            </a:extLst>
          </p:cNvPr>
          <p:cNvPicPr>
            <a:picLocks noChangeAspect="1"/>
          </p:cNvPicPr>
          <p:nvPr/>
        </p:nvPicPr>
        <p:blipFill>
          <a:blip r:embed="rId4"/>
          <a:stretch>
            <a:fillRect/>
          </a:stretch>
        </p:blipFill>
        <p:spPr>
          <a:xfrm>
            <a:off x="5651500" y="4315505"/>
            <a:ext cx="5410200" cy="2474224"/>
          </a:xfrm>
          <a:prstGeom prst="rect">
            <a:avLst/>
          </a:prstGeom>
        </p:spPr>
      </p:pic>
      <p:sp>
        <p:nvSpPr>
          <p:cNvPr id="12" name="Content Placeholder 11">
            <a:extLst>
              <a:ext uri="{FF2B5EF4-FFF2-40B4-BE49-F238E27FC236}">
                <a16:creationId xmlns:a16="http://schemas.microsoft.com/office/drawing/2014/main" id="{EC48D831-85D0-9C41-B749-9EC41988F686}"/>
              </a:ext>
            </a:extLst>
          </p:cNvPr>
          <p:cNvSpPr>
            <a:spLocks noGrp="1"/>
          </p:cNvSpPr>
          <p:nvPr>
            <p:ph idx="1"/>
          </p:nvPr>
        </p:nvSpPr>
        <p:spPr>
          <a:xfrm>
            <a:off x="1844685" y="3228000"/>
            <a:ext cx="7796540" cy="2821944"/>
          </a:xfrm>
        </p:spPr>
        <p:txBody>
          <a:bodyPr/>
          <a:lstStyle/>
          <a:p>
            <a:r>
              <a:rPr lang="en-US" dirty="0"/>
              <a:t>Confirm the user manually</a:t>
            </a:r>
          </a:p>
        </p:txBody>
      </p:sp>
    </p:spTree>
    <p:extLst>
      <p:ext uri="{BB962C8B-B14F-4D97-AF65-F5344CB8AC3E}">
        <p14:creationId xmlns:p14="http://schemas.microsoft.com/office/powerpoint/2010/main" val="42516767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1AA78-8D4C-9C44-A8E4-39ECACF4FB81}"/>
              </a:ext>
            </a:extLst>
          </p:cNvPr>
          <p:cNvSpPr>
            <a:spLocks noGrp="1"/>
          </p:cNvSpPr>
          <p:nvPr>
            <p:ph type="title"/>
          </p:nvPr>
        </p:nvSpPr>
        <p:spPr/>
        <p:txBody>
          <a:bodyPr>
            <a:normAutofit fontScale="90000"/>
          </a:bodyPr>
          <a:lstStyle/>
          <a:p>
            <a:r>
              <a:rPr lang="en-US" dirty="0">
                <a:solidFill>
                  <a:srgbClr val="FF0000"/>
                </a:solidFill>
              </a:rPr>
              <a:t>	Start HERE 	</a:t>
            </a:r>
            <a:r>
              <a:rPr lang="en-US" dirty="0"/>
              <a:t>Module 3:</a:t>
            </a:r>
            <a:br>
              <a:rPr lang="en-US" dirty="0"/>
            </a:br>
            <a:r>
              <a:rPr lang="en-US" dirty="0"/>
              <a:t>Serverless Service Backend</a:t>
            </a:r>
            <a:br>
              <a:rPr lang="en-US" dirty="0"/>
            </a:br>
            <a:endParaRPr lang="en-US" dirty="0"/>
          </a:p>
        </p:txBody>
      </p:sp>
      <p:sp>
        <p:nvSpPr>
          <p:cNvPr id="3" name="Content Placeholder 2">
            <a:extLst>
              <a:ext uri="{FF2B5EF4-FFF2-40B4-BE49-F238E27FC236}">
                <a16:creationId xmlns:a16="http://schemas.microsoft.com/office/drawing/2014/main" id="{3282392B-8B53-DE4D-A13F-0629536F2471}"/>
              </a:ext>
            </a:extLst>
          </p:cNvPr>
          <p:cNvSpPr>
            <a:spLocks noGrp="1"/>
          </p:cNvSpPr>
          <p:nvPr>
            <p:ph idx="1"/>
          </p:nvPr>
        </p:nvSpPr>
        <p:spPr/>
        <p:txBody>
          <a:bodyPr/>
          <a:lstStyle/>
          <a:p>
            <a:r>
              <a:rPr lang="en-US" dirty="0"/>
              <a:t>Overview</a:t>
            </a:r>
          </a:p>
          <a:p>
            <a:r>
              <a:rPr lang="en-US" dirty="0"/>
              <a:t>In this module you'll use AWS Lambda and Amazon DynamoDB to build a backend process for handling requests for your web application. The browser application that you deployed in the first module allows users to request that a unicorn be sent to a location of their choice. In order to fulfill those requests, the JavaScript running in the browser will need to invoke a service running in the cloud.</a:t>
            </a:r>
          </a:p>
          <a:p>
            <a:endParaRPr lang="en-US" dirty="0"/>
          </a:p>
        </p:txBody>
      </p:sp>
    </p:spTree>
    <p:extLst>
      <p:ext uri="{BB962C8B-B14F-4D97-AF65-F5344CB8AC3E}">
        <p14:creationId xmlns:p14="http://schemas.microsoft.com/office/powerpoint/2010/main" val="42490761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AFD7E-F919-334B-A194-0B9A44C42EE7}"/>
              </a:ext>
            </a:extLst>
          </p:cNvPr>
          <p:cNvSpPr>
            <a:spLocks noGrp="1"/>
          </p:cNvSpPr>
          <p:nvPr>
            <p:ph type="title"/>
          </p:nvPr>
        </p:nvSpPr>
        <p:spPr/>
        <p:txBody>
          <a:bodyPr/>
          <a:lstStyle/>
          <a:p>
            <a:r>
              <a:rPr lang="en-US" dirty="0"/>
              <a:t>Architecture</a:t>
            </a:r>
          </a:p>
        </p:txBody>
      </p:sp>
      <p:pic>
        <p:nvPicPr>
          <p:cNvPr id="12290" name="Picture 2" descr="Architecture Overview">
            <a:extLst>
              <a:ext uri="{FF2B5EF4-FFF2-40B4-BE49-F238E27FC236}">
                <a16:creationId xmlns:a16="http://schemas.microsoft.com/office/drawing/2014/main" id="{001F7481-2F60-854A-BEF9-E40110F789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8738" y="1885285"/>
            <a:ext cx="8554523" cy="4756733"/>
          </a:xfrm>
          <a:prstGeom prst="rect">
            <a:avLst/>
          </a:prstGeom>
          <a:solidFill>
            <a:schemeClr val="tx1"/>
          </a:solidFill>
        </p:spPr>
      </p:pic>
    </p:spTree>
    <p:extLst>
      <p:ext uri="{BB962C8B-B14F-4D97-AF65-F5344CB8AC3E}">
        <p14:creationId xmlns:p14="http://schemas.microsoft.com/office/powerpoint/2010/main" val="33382570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62B31-72CE-5948-B5E3-2835CECDBB34}"/>
              </a:ext>
            </a:extLst>
          </p:cNvPr>
          <p:cNvSpPr>
            <a:spLocks noGrp="1"/>
          </p:cNvSpPr>
          <p:nvPr>
            <p:ph type="title"/>
          </p:nvPr>
        </p:nvSpPr>
        <p:spPr/>
        <p:txBody>
          <a:bodyPr/>
          <a:lstStyle/>
          <a:p>
            <a:r>
              <a:rPr lang="en-US" dirty="0"/>
              <a:t>Create a DynamoDB table</a:t>
            </a:r>
          </a:p>
        </p:txBody>
      </p:sp>
      <p:sp>
        <p:nvSpPr>
          <p:cNvPr id="3" name="Content Placeholder 2">
            <a:extLst>
              <a:ext uri="{FF2B5EF4-FFF2-40B4-BE49-F238E27FC236}">
                <a16:creationId xmlns:a16="http://schemas.microsoft.com/office/drawing/2014/main" id="{284440A4-FA67-D745-AFA4-D7E80F2A88DE}"/>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EAD3E636-A317-9B4B-BB08-EF565B2C412C}"/>
              </a:ext>
            </a:extLst>
          </p:cNvPr>
          <p:cNvPicPr>
            <a:picLocks noChangeAspect="1"/>
          </p:cNvPicPr>
          <p:nvPr/>
        </p:nvPicPr>
        <p:blipFill>
          <a:blip r:embed="rId2"/>
          <a:stretch>
            <a:fillRect/>
          </a:stretch>
        </p:blipFill>
        <p:spPr>
          <a:xfrm>
            <a:off x="0" y="0"/>
            <a:ext cx="1676400" cy="2298700"/>
          </a:xfrm>
          <a:prstGeom prst="round2DiagRect">
            <a:avLst>
              <a:gd name="adj1" fmla="val 16667"/>
              <a:gd name="adj2" fmla="val 0"/>
            </a:avLst>
          </a:prstGeom>
          <a:ln w="19050" cap="sq">
            <a:solidFill>
              <a:srgbClr val="FFFFFF"/>
            </a:solidFill>
            <a:miter lim="800000"/>
          </a:ln>
          <a:effectLst>
            <a:outerShdw blurRad="254000" algn="tl" rotWithShape="0">
              <a:srgbClr val="000000">
                <a:alpha val="43000"/>
              </a:srgbClr>
            </a:outerShdw>
          </a:effectLst>
        </p:spPr>
      </p:pic>
      <p:pic>
        <p:nvPicPr>
          <p:cNvPr id="5" name="Picture 4">
            <a:extLst>
              <a:ext uri="{FF2B5EF4-FFF2-40B4-BE49-F238E27FC236}">
                <a16:creationId xmlns:a16="http://schemas.microsoft.com/office/drawing/2014/main" id="{7C5B29BD-80EE-D947-981B-67339C664C46}"/>
              </a:ext>
            </a:extLst>
          </p:cNvPr>
          <p:cNvPicPr>
            <a:picLocks noChangeAspect="1"/>
          </p:cNvPicPr>
          <p:nvPr/>
        </p:nvPicPr>
        <p:blipFill>
          <a:blip r:embed="rId3"/>
          <a:stretch>
            <a:fillRect/>
          </a:stretch>
        </p:blipFill>
        <p:spPr>
          <a:xfrm>
            <a:off x="320000" y="2360386"/>
            <a:ext cx="1905000" cy="914400"/>
          </a:xfrm>
          <a:prstGeom prst="rect">
            <a:avLst/>
          </a:prstGeom>
        </p:spPr>
      </p:pic>
      <p:pic>
        <p:nvPicPr>
          <p:cNvPr id="6" name="Picture 5">
            <a:extLst>
              <a:ext uri="{FF2B5EF4-FFF2-40B4-BE49-F238E27FC236}">
                <a16:creationId xmlns:a16="http://schemas.microsoft.com/office/drawing/2014/main" id="{8237B74A-8B29-A74A-901A-FFB9FB796BCD}"/>
              </a:ext>
            </a:extLst>
          </p:cNvPr>
          <p:cNvPicPr>
            <a:picLocks noChangeAspect="1"/>
          </p:cNvPicPr>
          <p:nvPr/>
        </p:nvPicPr>
        <p:blipFill>
          <a:blip r:embed="rId4"/>
          <a:stretch>
            <a:fillRect/>
          </a:stretch>
        </p:blipFill>
        <p:spPr>
          <a:xfrm>
            <a:off x="1111250" y="3254829"/>
            <a:ext cx="1130300" cy="584200"/>
          </a:xfrm>
          <a:prstGeom prst="rect">
            <a:avLst/>
          </a:prstGeom>
        </p:spPr>
      </p:pic>
      <p:pic>
        <p:nvPicPr>
          <p:cNvPr id="7" name="Picture 6">
            <a:extLst>
              <a:ext uri="{FF2B5EF4-FFF2-40B4-BE49-F238E27FC236}">
                <a16:creationId xmlns:a16="http://schemas.microsoft.com/office/drawing/2014/main" id="{85BD5461-CF25-1144-A5D0-67BA0C529BDB}"/>
              </a:ext>
            </a:extLst>
          </p:cNvPr>
          <p:cNvPicPr>
            <a:picLocks noChangeAspect="1"/>
          </p:cNvPicPr>
          <p:nvPr/>
        </p:nvPicPr>
        <p:blipFill>
          <a:blip r:embed="rId5"/>
          <a:stretch>
            <a:fillRect/>
          </a:stretch>
        </p:blipFill>
        <p:spPr>
          <a:xfrm>
            <a:off x="2773599" y="1344856"/>
            <a:ext cx="6134100" cy="5207000"/>
          </a:xfrm>
          <a:prstGeom prst="rect">
            <a:avLst/>
          </a:prstGeom>
        </p:spPr>
      </p:pic>
      <p:pic>
        <p:nvPicPr>
          <p:cNvPr id="8" name="Picture 7">
            <a:extLst>
              <a:ext uri="{FF2B5EF4-FFF2-40B4-BE49-F238E27FC236}">
                <a16:creationId xmlns:a16="http://schemas.microsoft.com/office/drawing/2014/main" id="{012F49EB-D2DD-244C-A38C-C83C775D4F12}"/>
              </a:ext>
            </a:extLst>
          </p:cNvPr>
          <p:cNvPicPr>
            <a:picLocks noChangeAspect="1"/>
          </p:cNvPicPr>
          <p:nvPr/>
        </p:nvPicPr>
        <p:blipFill>
          <a:blip r:embed="rId6"/>
          <a:stretch>
            <a:fillRect/>
          </a:stretch>
        </p:blipFill>
        <p:spPr>
          <a:xfrm>
            <a:off x="8907699" y="6145456"/>
            <a:ext cx="1206500" cy="406400"/>
          </a:xfrm>
          <a:prstGeom prst="rect">
            <a:avLst/>
          </a:prstGeom>
        </p:spPr>
      </p:pic>
    </p:spTree>
    <p:extLst>
      <p:ext uri="{BB962C8B-B14F-4D97-AF65-F5344CB8AC3E}">
        <p14:creationId xmlns:p14="http://schemas.microsoft.com/office/powerpoint/2010/main" val="4431803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F845C-297E-6240-B369-FFC1BA020081}"/>
              </a:ext>
            </a:extLst>
          </p:cNvPr>
          <p:cNvSpPr>
            <a:spLocks noGrp="1"/>
          </p:cNvSpPr>
          <p:nvPr>
            <p:ph type="title"/>
          </p:nvPr>
        </p:nvSpPr>
        <p:spPr/>
        <p:txBody>
          <a:bodyPr>
            <a:normAutofit/>
          </a:bodyPr>
          <a:lstStyle/>
          <a:p>
            <a:r>
              <a:rPr lang="en-US" dirty="0">
                <a:solidFill>
                  <a:schemeClr val="tx2">
                    <a:lumMod val="50000"/>
                  </a:schemeClr>
                </a:solidFill>
              </a:rPr>
              <a:t>Create an IAM Role for your Lambda function</a:t>
            </a:r>
          </a:p>
        </p:txBody>
      </p:sp>
      <p:sp>
        <p:nvSpPr>
          <p:cNvPr id="3" name="Content Placeholder 2">
            <a:extLst>
              <a:ext uri="{FF2B5EF4-FFF2-40B4-BE49-F238E27FC236}">
                <a16:creationId xmlns:a16="http://schemas.microsoft.com/office/drawing/2014/main" id="{99EA66DA-9BCC-6149-81F5-64FAAE8C7DAD}"/>
              </a:ext>
            </a:extLst>
          </p:cNvPr>
          <p:cNvSpPr>
            <a:spLocks noGrp="1"/>
          </p:cNvSpPr>
          <p:nvPr>
            <p:ph idx="1"/>
          </p:nvPr>
        </p:nvSpPr>
        <p:spPr/>
        <p:txBody>
          <a:bodyPr/>
          <a:lstStyle/>
          <a:p>
            <a:r>
              <a:rPr lang="en-US" dirty="0"/>
              <a:t>Every Lambda function has an IAM role associated with it. This role defines what other AWS services the function is allowed to interact with. For the purposes of this workshop, you'll need to create an IAM role that grants your Lambda function permission to write logs to Amazon CloudWatch Logs and access to write items to your DynamoDB table.</a:t>
            </a:r>
          </a:p>
        </p:txBody>
      </p:sp>
    </p:spTree>
    <p:extLst>
      <p:ext uri="{BB962C8B-B14F-4D97-AF65-F5344CB8AC3E}">
        <p14:creationId xmlns:p14="http://schemas.microsoft.com/office/powerpoint/2010/main" val="10394709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CF6C9-ABC0-BF4A-A510-902D7B6CD42B}"/>
              </a:ext>
            </a:extLst>
          </p:cNvPr>
          <p:cNvSpPr>
            <a:spLocks noGrp="1"/>
          </p:cNvSpPr>
          <p:nvPr>
            <p:ph type="title"/>
          </p:nvPr>
        </p:nvSpPr>
        <p:spPr/>
        <p:txBody>
          <a:bodyPr/>
          <a:lstStyle/>
          <a:p>
            <a:r>
              <a:rPr lang="en-US" dirty="0"/>
              <a:t>Create Role</a:t>
            </a:r>
            <a:br>
              <a:rPr lang="en-US" dirty="0"/>
            </a:br>
            <a:r>
              <a:rPr lang="en-US" dirty="0"/>
              <a:t>steps a-c</a:t>
            </a:r>
          </a:p>
        </p:txBody>
      </p:sp>
      <p:pic>
        <p:nvPicPr>
          <p:cNvPr id="7" name="Content Placeholder 6">
            <a:extLst>
              <a:ext uri="{FF2B5EF4-FFF2-40B4-BE49-F238E27FC236}">
                <a16:creationId xmlns:a16="http://schemas.microsoft.com/office/drawing/2014/main" id="{E8AF6519-CA0A-294F-9B14-FE1FA601BB20}"/>
              </a:ext>
            </a:extLst>
          </p:cNvPr>
          <p:cNvPicPr>
            <a:picLocks noGrp="1" noChangeAspect="1"/>
          </p:cNvPicPr>
          <p:nvPr>
            <p:ph idx="1"/>
          </p:nvPr>
        </p:nvPicPr>
        <p:blipFill>
          <a:blip r:embed="rId2"/>
          <a:stretch>
            <a:fillRect/>
          </a:stretch>
        </p:blipFill>
        <p:spPr>
          <a:xfrm>
            <a:off x="6847509" y="2712471"/>
            <a:ext cx="2692400" cy="2679700"/>
          </a:xfrm>
          <a:prstGeom prst="rect">
            <a:avLst/>
          </a:prstGeom>
        </p:spPr>
      </p:pic>
      <p:pic>
        <p:nvPicPr>
          <p:cNvPr id="4" name="Picture 3">
            <a:extLst>
              <a:ext uri="{FF2B5EF4-FFF2-40B4-BE49-F238E27FC236}">
                <a16:creationId xmlns:a16="http://schemas.microsoft.com/office/drawing/2014/main" id="{68DE7E80-471F-E642-9B2D-DA420FC98076}"/>
              </a:ext>
            </a:extLst>
          </p:cNvPr>
          <p:cNvPicPr>
            <a:picLocks noChangeAspect="1"/>
          </p:cNvPicPr>
          <p:nvPr/>
        </p:nvPicPr>
        <p:blipFill>
          <a:blip r:embed="rId3"/>
          <a:stretch>
            <a:fillRect/>
          </a:stretch>
        </p:blipFill>
        <p:spPr>
          <a:xfrm>
            <a:off x="0" y="-8143"/>
            <a:ext cx="1968500" cy="2298700"/>
          </a:xfrm>
          <a:prstGeom prst="round2DiagRect">
            <a:avLst>
              <a:gd name="adj1" fmla="val 16667"/>
              <a:gd name="adj2" fmla="val 0"/>
            </a:avLst>
          </a:prstGeom>
          <a:ln w="19050" cap="sq">
            <a:solidFill>
              <a:srgbClr val="FFFFFF"/>
            </a:solidFill>
            <a:miter lim="800000"/>
          </a:ln>
          <a:effectLst>
            <a:outerShdw blurRad="254000" algn="tl" rotWithShape="0">
              <a:srgbClr val="000000">
                <a:alpha val="43000"/>
              </a:srgbClr>
            </a:outerShdw>
          </a:effectLst>
        </p:spPr>
      </p:pic>
      <p:pic>
        <p:nvPicPr>
          <p:cNvPr id="8" name="Picture 7">
            <a:extLst>
              <a:ext uri="{FF2B5EF4-FFF2-40B4-BE49-F238E27FC236}">
                <a16:creationId xmlns:a16="http://schemas.microsoft.com/office/drawing/2014/main" id="{09749BE1-FBDC-A747-9AA0-BF4E15A6208E}"/>
              </a:ext>
            </a:extLst>
          </p:cNvPr>
          <p:cNvPicPr>
            <a:picLocks noChangeAspect="1"/>
          </p:cNvPicPr>
          <p:nvPr/>
        </p:nvPicPr>
        <p:blipFill>
          <a:blip r:embed="rId4"/>
          <a:stretch>
            <a:fillRect/>
          </a:stretch>
        </p:blipFill>
        <p:spPr>
          <a:xfrm>
            <a:off x="8409609" y="5392171"/>
            <a:ext cx="1130300" cy="279400"/>
          </a:xfrm>
          <a:prstGeom prst="rect">
            <a:avLst/>
          </a:prstGeom>
        </p:spPr>
      </p:pic>
      <p:pic>
        <p:nvPicPr>
          <p:cNvPr id="9" name="Picture 8">
            <a:extLst>
              <a:ext uri="{FF2B5EF4-FFF2-40B4-BE49-F238E27FC236}">
                <a16:creationId xmlns:a16="http://schemas.microsoft.com/office/drawing/2014/main" id="{0CAF9B33-586E-7343-9394-5F38A221B44A}"/>
              </a:ext>
            </a:extLst>
          </p:cNvPr>
          <p:cNvPicPr>
            <a:picLocks noChangeAspect="1"/>
          </p:cNvPicPr>
          <p:nvPr/>
        </p:nvPicPr>
        <p:blipFill rotWithShape="1">
          <a:blip r:embed="rId5"/>
          <a:srcRect l="79844"/>
          <a:stretch/>
        </p:blipFill>
        <p:spPr>
          <a:xfrm>
            <a:off x="3635022" y="2336467"/>
            <a:ext cx="1968500" cy="2324100"/>
          </a:xfrm>
          <a:prstGeom prst="rect">
            <a:avLst/>
          </a:prstGeom>
        </p:spPr>
      </p:pic>
      <p:pic>
        <p:nvPicPr>
          <p:cNvPr id="10" name="Picture 9">
            <a:extLst>
              <a:ext uri="{FF2B5EF4-FFF2-40B4-BE49-F238E27FC236}">
                <a16:creationId xmlns:a16="http://schemas.microsoft.com/office/drawing/2014/main" id="{4300441F-499E-6B42-89F6-281BAB5E5E44}"/>
              </a:ext>
            </a:extLst>
          </p:cNvPr>
          <p:cNvPicPr>
            <a:picLocks noChangeAspect="1"/>
          </p:cNvPicPr>
          <p:nvPr/>
        </p:nvPicPr>
        <p:blipFill rotWithShape="1">
          <a:blip r:embed="rId5"/>
          <a:srcRect r="70633"/>
          <a:stretch/>
        </p:blipFill>
        <p:spPr>
          <a:xfrm>
            <a:off x="766939" y="2336467"/>
            <a:ext cx="2868083" cy="2324100"/>
          </a:xfrm>
          <a:prstGeom prst="rect">
            <a:avLst/>
          </a:prstGeom>
        </p:spPr>
      </p:pic>
    </p:spTree>
    <p:extLst>
      <p:ext uri="{BB962C8B-B14F-4D97-AF65-F5344CB8AC3E}">
        <p14:creationId xmlns:p14="http://schemas.microsoft.com/office/powerpoint/2010/main" val="2126245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A3717-EB29-544A-9AEE-3F0F0F4B44C8}"/>
              </a:ext>
            </a:extLst>
          </p:cNvPr>
          <p:cNvSpPr>
            <a:spLocks noGrp="1"/>
          </p:cNvSpPr>
          <p:nvPr>
            <p:ph type="title"/>
          </p:nvPr>
        </p:nvSpPr>
        <p:spPr/>
        <p:txBody>
          <a:bodyPr>
            <a:normAutofit/>
          </a:bodyPr>
          <a:lstStyle/>
          <a:p>
            <a:r>
              <a:rPr lang="en-US" dirty="0"/>
              <a:t>Authorization</a:t>
            </a:r>
            <a:br>
              <a:rPr lang="en-US" dirty="0"/>
            </a:br>
            <a:r>
              <a:rPr lang="en-US" dirty="0"/>
              <a:t>I recognize your authority</a:t>
            </a:r>
          </a:p>
        </p:txBody>
      </p:sp>
      <p:sp>
        <p:nvSpPr>
          <p:cNvPr id="3" name="Content Placeholder 2">
            <a:extLst>
              <a:ext uri="{FF2B5EF4-FFF2-40B4-BE49-F238E27FC236}">
                <a16:creationId xmlns:a16="http://schemas.microsoft.com/office/drawing/2014/main" id="{679753E7-44BF-B142-BD4D-8CD05E1C47FC}"/>
              </a:ext>
            </a:extLst>
          </p:cNvPr>
          <p:cNvSpPr>
            <a:spLocks noGrp="1"/>
          </p:cNvSpPr>
          <p:nvPr>
            <p:ph idx="1"/>
          </p:nvPr>
        </p:nvSpPr>
        <p:spPr/>
        <p:txBody>
          <a:bodyPr>
            <a:normAutofit/>
          </a:bodyPr>
          <a:lstStyle/>
          <a:p>
            <a:r>
              <a:rPr lang="en-US" dirty="0" err="1"/>
              <a:t>AuthZ</a:t>
            </a:r>
            <a:r>
              <a:rPr lang="en-US" dirty="0"/>
              <a:t> answers the question "is this operation allowed?" </a:t>
            </a:r>
          </a:p>
          <a:p>
            <a:r>
              <a:rPr lang="en-US" dirty="0"/>
              <a:t>There are a lot of models for answering this question, some of them are based on </a:t>
            </a:r>
            <a:r>
              <a:rPr lang="en-US" dirty="0">
                <a:solidFill>
                  <a:schemeClr val="tx2">
                    <a:lumMod val="75000"/>
                  </a:schemeClr>
                </a:solidFill>
              </a:rPr>
              <a:t>Role Based Access Control</a:t>
            </a:r>
            <a:r>
              <a:rPr lang="en-US" dirty="0"/>
              <a:t>, or RBAC. </a:t>
            </a:r>
          </a:p>
          <a:p>
            <a:r>
              <a:rPr lang="en-US" dirty="0"/>
              <a:t>RBAC means that a subject has a specific role, and a role has a set of permissions associated with it. </a:t>
            </a:r>
          </a:p>
          <a:p>
            <a:r>
              <a:rPr lang="en-US" dirty="0"/>
              <a:t>In the relational world, subjects and roles are a many-to-many relationship: there can be many roles for each subject and each role can have many subjects.</a:t>
            </a:r>
          </a:p>
        </p:txBody>
      </p:sp>
    </p:spTree>
    <p:extLst>
      <p:ext uri="{BB962C8B-B14F-4D97-AF65-F5344CB8AC3E}">
        <p14:creationId xmlns:p14="http://schemas.microsoft.com/office/powerpoint/2010/main" val="12519787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5F10C-A4D1-7542-8736-D06330205293}"/>
              </a:ext>
            </a:extLst>
          </p:cNvPr>
          <p:cNvSpPr>
            <a:spLocks noGrp="1"/>
          </p:cNvSpPr>
          <p:nvPr>
            <p:ph type="title"/>
          </p:nvPr>
        </p:nvSpPr>
        <p:spPr/>
        <p:txBody>
          <a:bodyPr/>
          <a:lstStyle/>
          <a:p>
            <a:r>
              <a:rPr lang="en-US" dirty="0"/>
              <a:t>Create Role</a:t>
            </a:r>
            <a:br>
              <a:rPr lang="en-US" dirty="0"/>
            </a:br>
            <a:r>
              <a:rPr lang="en-US" dirty="0"/>
              <a:t>steps d-g</a:t>
            </a:r>
          </a:p>
        </p:txBody>
      </p:sp>
      <p:sp>
        <p:nvSpPr>
          <p:cNvPr id="3" name="Content Placeholder 2">
            <a:extLst>
              <a:ext uri="{FF2B5EF4-FFF2-40B4-BE49-F238E27FC236}">
                <a16:creationId xmlns:a16="http://schemas.microsoft.com/office/drawing/2014/main" id="{30DA3804-CE24-EF4E-904D-4A022736229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92B7391-2298-514F-AB7A-4330958023D7}"/>
              </a:ext>
            </a:extLst>
          </p:cNvPr>
          <p:cNvPicPr>
            <a:picLocks noChangeAspect="1"/>
          </p:cNvPicPr>
          <p:nvPr/>
        </p:nvPicPr>
        <p:blipFill>
          <a:blip r:embed="rId2"/>
          <a:stretch>
            <a:fillRect/>
          </a:stretch>
        </p:blipFill>
        <p:spPr>
          <a:xfrm>
            <a:off x="407199" y="1624115"/>
            <a:ext cx="3429000" cy="1930400"/>
          </a:xfrm>
          <a:prstGeom prst="rect">
            <a:avLst/>
          </a:prstGeom>
        </p:spPr>
      </p:pic>
      <p:pic>
        <p:nvPicPr>
          <p:cNvPr id="5" name="Picture 4">
            <a:extLst>
              <a:ext uri="{FF2B5EF4-FFF2-40B4-BE49-F238E27FC236}">
                <a16:creationId xmlns:a16="http://schemas.microsoft.com/office/drawing/2014/main" id="{7C1E62DD-D7BF-7149-A13A-28357E73BA7B}"/>
              </a:ext>
            </a:extLst>
          </p:cNvPr>
          <p:cNvPicPr>
            <a:picLocks noChangeAspect="1"/>
          </p:cNvPicPr>
          <p:nvPr/>
        </p:nvPicPr>
        <p:blipFill>
          <a:blip r:embed="rId3"/>
          <a:stretch>
            <a:fillRect/>
          </a:stretch>
        </p:blipFill>
        <p:spPr>
          <a:xfrm>
            <a:off x="3010699" y="3554515"/>
            <a:ext cx="825500" cy="304800"/>
          </a:xfrm>
          <a:prstGeom prst="rect">
            <a:avLst/>
          </a:prstGeom>
        </p:spPr>
      </p:pic>
      <p:pic>
        <p:nvPicPr>
          <p:cNvPr id="6" name="Picture 5">
            <a:extLst>
              <a:ext uri="{FF2B5EF4-FFF2-40B4-BE49-F238E27FC236}">
                <a16:creationId xmlns:a16="http://schemas.microsoft.com/office/drawing/2014/main" id="{F758AF63-3F5D-2E43-8E18-11C701CAA150}"/>
              </a:ext>
            </a:extLst>
          </p:cNvPr>
          <p:cNvPicPr>
            <a:picLocks noChangeAspect="1"/>
          </p:cNvPicPr>
          <p:nvPr/>
        </p:nvPicPr>
        <p:blipFill>
          <a:blip r:embed="rId4"/>
          <a:stretch>
            <a:fillRect/>
          </a:stretch>
        </p:blipFill>
        <p:spPr>
          <a:xfrm>
            <a:off x="5219536" y="4341915"/>
            <a:ext cx="977900" cy="368300"/>
          </a:xfrm>
          <a:prstGeom prst="rect">
            <a:avLst/>
          </a:prstGeom>
        </p:spPr>
      </p:pic>
      <p:pic>
        <p:nvPicPr>
          <p:cNvPr id="7" name="Picture 6">
            <a:extLst>
              <a:ext uri="{FF2B5EF4-FFF2-40B4-BE49-F238E27FC236}">
                <a16:creationId xmlns:a16="http://schemas.microsoft.com/office/drawing/2014/main" id="{EF8775A5-0780-084D-AFB2-1F4784E197B2}"/>
              </a:ext>
            </a:extLst>
          </p:cNvPr>
          <p:cNvPicPr>
            <a:picLocks noChangeAspect="1"/>
          </p:cNvPicPr>
          <p:nvPr/>
        </p:nvPicPr>
        <p:blipFill>
          <a:blip r:embed="rId5"/>
          <a:stretch>
            <a:fillRect/>
          </a:stretch>
        </p:blipFill>
        <p:spPr>
          <a:xfrm>
            <a:off x="4127336" y="3706915"/>
            <a:ext cx="2070100" cy="635000"/>
          </a:xfrm>
          <a:prstGeom prst="rect">
            <a:avLst/>
          </a:prstGeom>
        </p:spPr>
      </p:pic>
      <p:pic>
        <p:nvPicPr>
          <p:cNvPr id="8" name="Picture 7">
            <a:extLst>
              <a:ext uri="{FF2B5EF4-FFF2-40B4-BE49-F238E27FC236}">
                <a16:creationId xmlns:a16="http://schemas.microsoft.com/office/drawing/2014/main" id="{8207256E-5202-8D40-BF8B-529A16D8A1A5}"/>
              </a:ext>
            </a:extLst>
          </p:cNvPr>
          <p:cNvPicPr>
            <a:picLocks noChangeAspect="1"/>
          </p:cNvPicPr>
          <p:nvPr/>
        </p:nvPicPr>
        <p:blipFill>
          <a:blip r:embed="rId6"/>
          <a:stretch>
            <a:fillRect/>
          </a:stretch>
        </p:blipFill>
        <p:spPr>
          <a:xfrm>
            <a:off x="6613126" y="3105490"/>
            <a:ext cx="4660900" cy="2794000"/>
          </a:xfrm>
          <a:prstGeom prst="rect">
            <a:avLst/>
          </a:prstGeom>
        </p:spPr>
      </p:pic>
      <p:pic>
        <p:nvPicPr>
          <p:cNvPr id="9" name="Picture 8">
            <a:extLst>
              <a:ext uri="{FF2B5EF4-FFF2-40B4-BE49-F238E27FC236}">
                <a16:creationId xmlns:a16="http://schemas.microsoft.com/office/drawing/2014/main" id="{4EBAB29F-D3B1-5249-8F08-97EBF32B4103}"/>
              </a:ext>
            </a:extLst>
          </p:cNvPr>
          <p:cNvPicPr>
            <a:picLocks noChangeAspect="1"/>
          </p:cNvPicPr>
          <p:nvPr/>
        </p:nvPicPr>
        <p:blipFill>
          <a:blip r:embed="rId7"/>
          <a:stretch>
            <a:fillRect/>
          </a:stretch>
        </p:blipFill>
        <p:spPr>
          <a:xfrm>
            <a:off x="10486626" y="5845771"/>
            <a:ext cx="787400" cy="279400"/>
          </a:xfrm>
          <a:prstGeom prst="rect">
            <a:avLst/>
          </a:prstGeom>
        </p:spPr>
      </p:pic>
    </p:spTree>
    <p:extLst>
      <p:ext uri="{BB962C8B-B14F-4D97-AF65-F5344CB8AC3E}">
        <p14:creationId xmlns:p14="http://schemas.microsoft.com/office/powerpoint/2010/main" val="32260777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21580-0FE3-5D43-8EDB-FF09D67C3173}"/>
              </a:ext>
            </a:extLst>
          </p:cNvPr>
          <p:cNvSpPr>
            <a:spLocks noGrp="1"/>
          </p:cNvSpPr>
          <p:nvPr>
            <p:ph type="title"/>
          </p:nvPr>
        </p:nvSpPr>
        <p:spPr/>
        <p:txBody>
          <a:bodyPr/>
          <a:lstStyle/>
          <a:p>
            <a:r>
              <a:rPr lang="en-US" dirty="0"/>
              <a:t>Create Role</a:t>
            </a:r>
            <a:br>
              <a:rPr lang="en-US" dirty="0"/>
            </a:br>
            <a:r>
              <a:rPr lang="en-US" dirty="0"/>
              <a:t>steps h-m</a:t>
            </a:r>
          </a:p>
        </p:txBody>
      </p:sp>
      <p:sp>
        <p:nvSpPr>
          <p:cNvPr id="3" name="Content Placeholder 2">
            <a:extLst>
              <a:ext uri="{FF2B5EF4-FFF2-40B4-BE49-F238E27FC236}">
                <a16:creationId xmlns:a16="http://schemas.microsoft.com/office/drawing/2014/main" id="{4889A866-7282-2343-A741-AC3B0B7508E2}"/>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8A00775C-67DD-4441-9367-0939D5558BA9}"/>
              </a:ext>
            </a:extLst>
          </p:cNvPr>
          <p:cNvPicPr>
            <a:picLocks noChangeAspect="1"/>
          </p:cNvPicPr>
          <p:nvPr/>
        </p:nvPicPr>
        <p:blipFill>
          <a:blip r:embed="rId2"/>
          <a:stretch>
            <a:fillRect/>
          </a:stretch>
        </p:blipFill>
        <p:spPr>
          <a:xfrm>
            <a:off x="5853635" y="1833544"/>
            <a:ext cx="3962400" cy="2451100"/>
          </a:xfrm>
          <a:prstGeom prst="rect">
            <a:avLst/>
          </a:prstGeom>
        </p:spPr>
      </p:pic>
      <p:pic>
        <p:nvPicPr>
          <p:cNvPr id="8" name="Picture 7">
            <a:extLst>
              <a:ext uri="{FF2B5EF4-FFF2-40B4-BE49-F238E27FC236}">
                <a16:creationId xmlns:a16="http://schemas.microsoft.com/office/drawing/2014/main" id="{3348D9C9-5DA1-044F-AA6F-3690A4F1DB11}"/>
              </a:ext>
            </a:extLst>
          </p:cNvPr>
          <p:cNvPicPr>
            <a:picLocks noChangeAspect="1"/>
          </p:cNvPicPr>
          <p:nvPr/>
        </p:nvPicPr>
        <p:blipFill rotWithShape="1">
          <a:blip r:embed="rId3"/>
          <a:srcRect t="16507"/>
          <a:stretch/>
        </p:blipFill>
        <p:spPr>
          <a:xfrm>
            <a:off x="6400173" y="3910340"/>
            <a:ext cx="3975100" cy="1473900"/>
          </a:xfrm>
          <a:prstGeom prst="rect">
            <a:avLst/>
          </a:prstGeom>
        </p:spPr>
      </p:pic>
      <p:pic>
        <p:nvPicPr>
          <p:cNvPr id="9" name="Picture 8">
            <a:extLst>
              <a:ext uri="{FF2B5EF4-FFF2-40B4-BE49-F238E27FC236}">
                <a16:creationId xmlns:a16="http://schemas.microsoft.com/office/drawing/2014/main" id="{A174CED0-9FB3-0043-ABC7-C76FBF525E71}"/>
              </a:ext>
            </a:extLst>
          </p:cNvPr>
          <p:cNvPicPr>
            <a:picLocks noChangeAspect="1"/>
          </p:cNvPicPr>
          <p:nvPr/>
        </p:nvPicPr>
        <p:blipFill rotWithShape="1">
          <a:blip r:embed="rId4"/>
          <a:srcRect r="49609"/>
          <a:stretch/>
        </p:blipFill>
        <p:spPr>
          <a:xfrm>
            <a:off x="200323" y="1066871"/>
            <a:ext cx="4223753" cy="2755900"/>
          </a:xfrm>
          <a:prstGeom prst="rect">
            <a:avLst/>
          </a:prstGeom>
        </p:spPr>
      </p:pic>
      <p:pic>
        <p:nvPicPr>
          <p:cNvPr id="10" name="Picture 9">
            <a:extLst>
              <a:ext uri="{FF2B5EF4-FFF2-40B4-BE49-F238E27FC236}">
                <a16:creationId xmlns:a16="http://schemas.microsoft.com/office/drawing/2014/main" id="{C5C7A173-C937-6D4B-B080-E22D28E7FEEA}"/>
              </a:ext>
            </a:extLst>
          </p:cNvPr>
          <p:cNvPicPr>
            <a:picLocks noChangeAspect="1"/>
          </p:cNvPicPr>
          <p:nvPr/>
        </p:nvPicPr>
        <p:blipFill rotWithShape="1">
          <a:blip r:embed="rId4"/>
          <a:srcRect l="84128"/>
          <a:stretch/>
        </p:blipFill>
        <p:spPr>
          <a:xfrm>
            <a:off x="4342989" y="1066871"/>
            <a:ext cx="1330380" cy="2755900"/>
          </a:xfrm>
          <a:prstGeom prst="rect">
            <a:avLst/>
          </a:prstGeom>
        </p:spPr>
      </p:pic>
      <p:sp>
        <p:nvSpPr>
          <p:cNvPr id="4" name="Oval 3">
            <a:extLst>
              <a:ext uri="{FF2B5EF4-FFF2-40B4-BE49-F238E27FC236}">
                <a16:creationId xmlns:a16="http://schemas.microsoft.com/office/drawing/2014/main" id="{5054A085-3D69-A840-91CA-2F3D8655188F}"/>
              </a:ext>
            </a:extLst>
          </p:cNvPr>
          <p:cNvSpPr/>
          <p:nvPr/>
        </p:nvSpPr>
        <p:spPr>
          <a:xfrm>
            <a:off x="200323" y="2911364"/>
            <a:ext cx="861222" cy="472966"/>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C5978A73-CF1C-3B44-881C-EFE3100AC94D}"/>
              </a:ext>
            </a:extLst>
          </p:cNvPr>
          <p:cNvSpPr/>
          <p:nvPr/>
        </p:nvSpPr>
        <p:spPr>
          <a:xfrm>
            <a:off x="4430735" y="3437374"/>
            <a:ext cx="1097706" cy="472966"/>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186930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8E69D-AB91-B442-B509-E9ED94274DDA}"/>
              </a:ext>
            </a:extLst>
          </p:cNvPr>
          <p:cNvSpPr>
            <a:spLocks noGrp="1"/>
          </p:cNvSpPr>
          <p:nvPr>
            <p:ph type="title"/>
          </p:nvPr>
        </p:nvSpPr>
        <p:spPr/>
        <p:txBody>
          <a:bodyPr/>
          <a:lstStyle/>
          <a:p>
            <a:r>
              <a:rPr lang="en-US" dirty="0"/>
              <a:t>Create Role</a:t>
            </a:r>
            <a:br>
              <a:rPr lang="en-US" dirty="0"/>
            </a:br>
            <a:r>
              <a:rPr lang="en-US" dirty="0"/>
              <a:t>steps n-q</a:t>
            </a:r>
          </a:p>
        </p:txBody>
      </p:sp>
      <p:sp>
        <p:nvSpPr>
          <p:cNvPr id="3" name="Content Placeholder 2">
            <a:extLst>
              <a:ext uri="{FF2B5EF4-FFF2-40B4-BE49-F238E27FC236}">
                <a16:creationId xmlns:a16="http://schemas.microsoft.com/office/drawing/2014/main" id="{C81CF6D0-3C99-D944-91E1-AF89E0D3121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1B909AF-0A80-9241-B59F-658202FE1935}"/>
              </a:ext>
            </a:extLst>
          </p:cNvPr>
          <p:cNvPicPr>
            <a:picLocks noChangeAspect="1"/>
          </p:cNvPicPr>
          <p:nvPr/>
        </p:nvPicPr>
        <p:blipFill>
          <a:blip r:embed="rId2"/>
          <a:stretch>
            <a:fillRect/>
          </a:stretch>
        </p:blipFill>
        <p:spPr>
          <a:xfrm>
            <a:off x="176449" y="647430"/>
            <a:ext cx="5194300" cy="3403600"/>
          </a:xfrm>
          <a:prstGeom prst="rect">
            <a:avLst/>
          </a:prstGeom>
        </p:spPr>
      </p:pic>
      <p:pic>
        <p:nvPicPr>
          <p:cNvPr id="5" name="Picture 4">
            <a:extLst>
              <a:ext uri="{FF2B5EF4-FFF2-40B4-BE49-F238E27FC236}">
                <a16:creationId xmlns:a16="http://schemas.microsoft.com/office/drawing/2014/main" id="{CC02C117-51F1-2E48-BA97-8ED0B1100B9B}"/>
              </a:ext>
            </a:extLst>
          </p:cNvPr>
          <p:cNvPicPr>
            <a:picLocks noChangeAspect="1"/>
          </p:cNvPicPr>
          <p:nvPr/>
        </p:nvPicPr>
        <p:blipFill>
          <a:blip r:embed="rId3"/>
          <a:stretch>
            <a:fillRect/>
          </a:stretch>
        </p:blipFill>
        <p:spPr>
          <a:xfrm>
            <a:off x="6463243" y="1970568"/>
            <a:ext cx="3251200" cy="4508500"/>
          </a:xfrm>
          <a:prstGeom prst="rect">
            <a:avLst/>
          </a:prstGeom>
        </p:spPr>
      </p:pic>
      <p:pic>
        <p:nvPicPr>
          <p:cNvPr id="7" name="Picture 6">
            <a:extLst>
              <a:ext uri="{FF2B5EF4-FFF2-40B4-BE49-F238E27FC236}">
                <a16:creationId xmlns:a16="http://schemas.microsoft.com/office/drawing/2014/main" id="{687EE0FC-607C-8D47-B171-42E416E80BDC}"/>
              </a:ext>
            </a:extLst>
          </p:cNvPr>
          <p:cNvPicPr>
            <a:picLocks noChangeAspect="1"/>
          </p:cNvPicPr>
          <p:nvPr/>
        </p:nvPicPr>
        <p:blipFill>
          <a:blip r:embed="rId4"/>
          <a:stretch>
            <a:fillRect/>
          </a:stretch>
        </p:blipFill>
        <p:spPr>
          <a:xfrm>
            <a:off x="2119549" y="4051030"/>
            <a:ext cx="3251200" cy="2467523"/>
          </a:xfrm>
          <a:prstGeom prst="rect">
            <a:avLst/>
          </a:prstGeom>
        </p:spPr>
      </p:pic>
      <p:pic>
        <p:nvPicPr>
          <p:cNvPr id="8" name="Picture 7">
            <a:extLst>
              <a:ext uri="{FF2B5EF4-FFF2-40B4-BE49-F238E27FC236}">
                <a16:creationId xmlns:a16="http://schemas.microsoft.com/office/drawing/2014/main" id="{FBC7596B-03D4-5D4B-9037-278A3A6C42D4}"/>
              </a:ext>
            </a:extLst>
          </p:cNvPr>
          <p:cNvPicPr>
            <a:picLocks noChangeAspect="1"/>
          </p:cNvPicPr>
          <p:nvPr/>
        </p:nvPicPr>
        <p:blipFill>
          <a:blip r:embed="rId5"/>
          <a:stretch>
            <a:fillRect/>
          </a:stretch>
        </p:blipFill>
        <p:spPr>
          <a:xfrm>
            <a:off x="4847021" y="3600920"/>
            <a:ext cx="1168400" cy="469900"/>
          </a:xfrm>
          <a:prstGeom prst="rect">
            <a:avLst/>
          </a:prstGeom>
        </p:spPr>
      </p:pic>
      <p:cxnSp>
        <p:nvCxnSpPr>
          <p:cNvPr id="9" name="Straight Arrow Connector 8">
            <a:extLst>
              <a:ext uri="{FF2B5EF4-FFF2-40B4-BE49-F238E27FC236}">
                <a16:creationId xmlns:a16="http://schemas.microsoft.com/office/drawing/2014/main" id="{166DBF08-215E-6C4A-835F-39D9DB1EFE9C}"/>
              </a:ext>
            </a:extLst>
          </p:cNvPr>
          <p:cNvCxnSpPr/>
          <p:nvPr/>
        </p:nvCxnSpPr>
        <p:spPr>
          <a:xfrm>
            <a:off x="3026979" y="3741683"/>
            <a:ext cx="294290" cy="161859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2629354-F481-764D-BBDB-A1AD6AADEBD7}"/>
              </a:ext>
            </a:extLst>
          </p:cNvPr>
          <p:cNvCxnSpPr>
            <a:cxnSpLocks/>
          </p:cNvCxnSpPr>
          <p:nvPr/>
        </p:nvCxnSpPr>
        <p:spPr>
          <a:xfrm flipH="1" flipV="1">
            <a:off x="5097517" y="5623034"/>
            <a:ext cx="2044688" cy="61353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39973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CF315-1F39-4948-B6FA-5EAA763B2D30}"/>
              </a:ext>
            </a:extLst>
          </p:cNvPr>
          <p:cNvSpPr>
            <a:spLocks noGrp="1"/>
          </p:cNvSpPr>
          <p:nvPr>
            <p:ph type="title"/>
          </p:nvPr>
        </p:nvSpPr>
        <p:spPr/>
        <p:txBody>
          <a:bodyPr/>
          <a:lstStyle/>
          <a:p>
            <a:r>
              <a:rPr lang="en-US" dirty="0"/>
              <a:t>Create Role</a:t>
            </a:r>
            <a:br>
              <a:rPr lang="en-US" dirty="0"/>
            </a:br>
            <a:r>
              <a:rPr lang="en-US" dirty="0"/>
              <a:t>step q</a:t>
            </a:r>
          </a:p>
        </p:txBody>
      </p:sp>
      <p:sp>
        <p:nvSpPr>
          <p:cNvPr id="3" name="Content Placeholder 2">
            <a:extLst>
              <a:ext uri="{FF2B5EF4-FFF2-40B4-BE49-F238E27FC236}">
                <a16:creationId xmlns:a16="http://schemas.microsoft.com/office/drawing/2014/main" id="{FA3A7D24-E972-8A4D-A90C-E2D454C248F3}"/>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E2AF0D03-B19A-7E48-AE2A-3EE678F72557}"/>
              </a:ext>
            </a:extLst>
          </p:cNvPr>
          <p:cNvPicPr>
            <a:picLocks noChangeAspect="1"/>
          </p:cNvPicPr>
          <p:nvPr/>
        </p:nvPicPr>
        <p:blipFill rotWithShape="1">
          <a:blip r:embed="rId2"/>
          <a:srcRect b="39800"/>
          <a:stretch/>
        </p:blipFill>
        <p:spPr>
          <a:xfrm>
            <a:off x="162083" y="427073"/>
            <a:ext cx="7658100" cy="2767643"/>
          </a:xfrm>
          <a:prstGeom prst="rect">
            <a:avLst/>
          </a:prstGeom>
        </p:spPr>
      </p:pic>
      <p:pic>
        <p:nvPicPr>
          <p:cNvPr id="5" name="Picture 4">
            <a:extLst>
              <a:ext uri="{FF2B5EF4-FFF2-40B4-BE49-F238E27FC236}">
                <a16:creationId xmlns:a16="http://schemas.microsoft.com/office/drawing/2014/main" id="{EE2B531C-D6DF-6A46-B734-E81A499302F3}"/>
              </a:ext>
            </a:extLst>
          </p:cNvPr>
          <p:cNvPicPr>
            <a:picLocks noChangeAspect="1"/>
          </p:cNvPicPr>
          <p:nvPr/>
        </p:nvPicPr>
        <p:blipFill>
          <a:blip r:embed="rId3"/>
          <a:stretch>
            <a:fillRect/>
          </a:stretch>
        </p:blipFill>
        <p:spPr>
          <a:xfrm>
            <a:off x="6253655" y="3575699"/>
            <a:ext cx="4202528" cy="3104770"/>
          </a:xfrm>
          <a:prstGeom prst="rect">
            <a:avLst/>
          </a:prstGeom>
        </p:spPr>
      </p:pic>
      <p:pic>
        <p:nvPicPr>
          <p:cNvPr id="6" name="Picture 5">
            <a:extLst>
              <a:ext uri="{FF2B5EF4-FFF2-40B4-BE49-F238E27FC236}">
                <a16:creationId xmlns:a16="http://schemas.microsoft.com/office/drawing/2014/main" id="{059B7424-1503-1F4D-BF85-B65632FE72FA}"/>
              </a:ext>
            </a:extLst>
          </p:cNvPr>
          <p:cNvPicPr>
            <a:picLocks noChangeAspect="1"/>
          </p:cNvPicPr>
          <p:nvPr/>
        </p:nvPicPr>
        <p:blipFill rotWithShape="1">
          <a:blip r:embed="rId2"/>
          <a:srcRect t="93006"/>
          <a:stretch/>
        </p:blipFill>
        <p:spPr>
          <a:xfrm>
            <a:off x="162083" y="3134760"/>
            <a:ext cx="7658100" cy="321523"/>
          </a:xfrm>
          <a:prstGeom prst="rect">
            <a:avLst/>
          </a:prstGeom>
        </p:spPr>
      </p:pic>
      <p:sp>
        <p:nvSpPr>
          <p:cNvPr id="7" name="Oval 6">
            <a:extLst>
              <a:ext uri="{FF2B5EF4-FFF2-40B4-BE49-F238E27FC236}">
                <a16:creationId xmlns:a16="http://schemas.microsoft.com/office/drawing/2014/main" id="{9DDC4780-33A3-5346-A09B-CC359C55752E}"/>
              </a:ext>
            </a:extLst>
          </p:cNvPr>
          <p:cNvSpPr/>
          <p:nvPr/>
        </p:nvSpPr>
        <p:spPr>
          <a:xfrm>
            <a:off x="6958961" y="3089511"/>
            <a:ext cx="861222" cy="472966"/>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172868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4FAC1-5E15-BB46-B33E-59F825243608}"/>
              </a:ext>
            </a:extLst>
          </p:cNvPr>
          <p:cNvSpPr>
            <a:spLocks noGrp="1"/>
          </p:cNvSpPr>
          <p:nvPr>
            <p:ph type="title"/>
          </p:nvPr>
        </p:nvSpPr>
        <p:spPr/>
        <p:txBody>
          <a:bodyPr>
            <a:normAutofit/>
          </a:bodyPr>
          <a:lstStyle/>
          <a:p>
            <a:r>
              <a:rPr lang="en-US" dirty="0"/>
              <a:t>Create a Lambda function for</a:t>
            </a:r>
            <a:br>
              <a:rPr lang="en-US" dirty="0"/>
            </a:br>
            <a:r>
              <a:rPr lang="en-US" dirty="0"/>
              <a:t>Handling Requests</a:t>
            </a:r>
          </a:p>
        </p:txBody>
      </p:sp>
      <p:sp>
        <p:nvSpPr>
          <p:cNvPr id="3" name="Content Placeholder 2">
            <a:extLst>
              <a:ext uri="{FF2B5EF4-FFF2-40B4-BE49-F238E27FC236}">
                <a16:creationId xmlns:a16="http://schemas.microsoft.com/office/drawing/2014/main" id="{5D9EE307-22B5-8B44-9E76-2709FD4D6482}"/>
              </a:ext>
            </a:extLst>
          </p:cNvPr>
          <p:cNvSpPr>
            <a:spLocks noGrp="1"/>
          </p:cNvSpPr>
          <p:nvPr>
            <p:ph idx="1"/>
          </p:nvPr>
        </p:nvSpPr>
        <p:spPr/>
        <p:txBody>
          <a:bodyPr/>
          <a:lstStyle/>
          <a:p>
            <a:r>
              <a:rPr lang="en-US" dirty="0"/>
              <a:t>AWS Lambda will run your code in response to events such as an HTTP request. In this step you'll build the core function that will process API requests from the web application to dispatch a unicorn.</a:t>
            </a:r>
          </a:p>
        </p:txBody>
      </p:sp>
    </p:spTree>
    <p:extLst>
      <p:ext uri="{BB962C8B-B14F-4D97-AF65-F5344CB8AC3E}">
        <p14:creationId xmlns:p14="http://schemas.microsoft.com/office/powerpoint/2010/main" val="5241292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E96B1-D2EE-6141-B6A8-2811315A098E}"/>
              </a:ext>
            </a:extLst>
          </p:cNvPr>
          <p:cNvSpPr>
            <a:spLocks noGrp="1"/>
          </p:cNvSpPr>
          <p:nvPr>
            <p:ph type="title"/>
          </p:nvPr>
        </p:nvSpPr>
        <p:spPr/>
        <p:txBody>
          <a:bodyPr/>
          <a:lstStyle/>
          <a:p>
            <a:r>
              <a:rPr lang="en-US" dirty="0"/>
              <a:t>Create Lambda function</a:t>
            </a:r>
          </a:p>
        </p:txBody>
      </p:sp>
      <p:sp>
        <p:nvSpPr>
          <p:cNvPr id="3" name="Content Placeholder 2">
            <a:extLst>
              <a:ext uri="{FF2B5EF4-FFF2-40B4-BE49-F238E27FC236}">
                <a16:creationId xmlns:a16="http://schemas.microsoft.com/office/drawing/2014/main" id="{E0CE019C-E444-CA42-AF39-90E75BC15D2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9AE76C5-1076-F04D-9CFF-7F77565AA349}"/>
              </a:ext>
            </a:extLst>
          </p:cNvPr>
          <p:cNvPicPr>
            <a:picLocks noChangeAspect="1"/>
          </p:cNvPicPr>
          <p:nvPr/>
        </p:nvPicPr>
        <p:blipFill>
          <a:blip r:embed="rId2"/>
          <a:stretch>
            <a:fillRect/>
          </a:stretch>
        </p:blipFill>
        <p:spPr>
          <a:xfrm>
            <a:off x="14064" y="0"/>
            <a:ext cx="1854200" cy="2425700"/>
          </a:xfrm>
          <a:prstGeom prst="round2DiagRect">
            <a:avLst>
              <a:gd name="adj1" fmla="val 16667"/>
              <a:gd name="adj2" fmla="val 0"/>
            </a:avLst>
          </a:prstGeom>
          <a:ln w="19050" cap="sq">
            <a:solidFill>
              <a:srgbClr val="FFFFFF"/>
            </a:solidFill>
            <a:miter lim="800000"/>
          </a:ln>
          <a:effectLst>
            <a:outerShdw blurRad="254000" algn="tl" rotWithShape="0">
              <a:srgbClr val="000000">
                <a:alpha val="43000"/>
              </a:srgbClr>
            </a:outerShdw>
          </a:effectLst>
        </p:spPr>
      </p:pic>
      <p:pic>
        <p:nvPicPr>
          <p:cNvPr id="5" name="Picture 4">
            <a:extLst>
              <a:ext uri="{FF2B5EF4-FFF2-40B4-BE49-F238E27FC236}">
                <a16:creationId xmlns:a16="http://schemas.microsoft.com/office/drawing/2014/main" id="{6DBBA489-D878-A045-8B6C-72C996BA307B}"/>
              </a:ext>
            </a:extLst>
          </p:cNvPr>
          <p:cNvPicPr>
            <a:picLocks noChangeAspect="1"/>
          </p:cNvPicPr>
          <p:nvPr/>
        </p:nvPicPr>
        <p:blipFill>
          <a:blip r:embed="rId3"/>
          <a:stretch>
            <a:fillRect/>
          </a:stretch>
        </p:blipFill>
        <p:spPr>
          <a:xfrm>
            <a:off x="2138599" y="2052116"/>
            <a:ext cx="1270000" cy="355600"/>
          </a:xfrm>
          <a:prstGeom prst="rect">
            <a:avLst/>
          </a:prstGeom>
        </p:spPr>
      </p:pic>
      <p:pic>
        <p:nvPicPr>
          <p:cNvPr id="6" name="Picture 5">
            <a:extLst>
              <a:ext uri="{FF2B5EF4-FFF2-40B4-BE49-F238E27FC236}">
                <a16:creationId xmlns:a16="http://schemas.microsoft.com/office/drawing/2014/main" id="{F0C20177-766B-6C4C-8DF8-512B44483C6B}"/>
              </a:ext>
            </a:extLst>
          </p:cNvPr>
          <p:cNvPicPr>
            <a:picLocks noChangeAspect="1"/>
          </p:cNvPicPr>
          <p:nvPr/>
        </p:nvPicPr>
        <p:blipFill>
          <a:blip r:embed="rId4"/>
          <a:stretch>
            <a:fillRect/>
          </a:stretch>
        </p:blipFill>
        <p:spPr>
          <a:xfrm>
            <a:off x="3514265" y="2052116"/>
            <a:ext cx="2311400" cy="3886200"/>
          </a:xfrm>
          <a:prstGeom prst="rect">
            <a:avLst/>
          </a:prstGeom>
        </p:spPr>
      </p:pic>
      <p:pic>
        <p:nvPicPr>
          <p:cNvPr id="7" name="Picture 6">
            <a:extLst>
              <a:ext uri="{FF2B5EF4-FFF2-40B4-BE49-F238E27FC236}">
                <a16:creationId xmlns:a16="http://schemas.microsoft.com/office/drawing/2014/main" id="{1DC27297-CA45-1244-9CB6-2BCF55518E45}"/>
              </a:ext>
            </a:extLst>
          </p:cNvPr>
          <p:cNvPicPr>
            <a:picLocks noChangeAspect="1"/>
          </p:cNvPicPr>
          <p:nvPr/>
        </p:nvPicPr>
        <p:blipFill>
          <a:blip r:embed="rId5"/>
          <a:stretch>
            <a:fillRect/>
          </a:stretch>
        </p:blipFill>
        <p:spPr>
          <a:xfrm>
            <a:off x="6096000" y="2407716"/>
            <a:ext cx="2540000" cy="2120900"/>
          </a:xfrm>
          <a:prstGeom prst="rect">
            <a:avLst/>
          </a:prstGeom>
        </p:spPr>
      </p:pic>
      <p:pic>
        <p:nvPicPr>
          <p:cNvPr id="8" name="Picture 7">
            <a:extLst>
              <a:ext uri="{FF2B5EF4-FFF2-40B4-BE49-F238E27FC236}">
                <a16:creationId xmlns:a16="http://schemas.microsoft.com/office/drawing/2014/main" id="{73067216-6279-274B-AF07-FADD23963083}"/>
              </a:ext>
            </a:extLst>
          </p:cNvPr>
          <p:cNvPicPr>
            <a:picLocks noChangeAspect="1"/>
          </p:cNvPicPr>
          <p:nvPr/>
        </p:nvPicPr>
        <p:blipFill>
          <a:blip r:embed="rId6"/>
          <a:stretch>
            <a:fillRect/>
          </a:stretch>
        </p:blipFill>
        <p:spPr>
          <a:xfrm>
            <a:off x="8465307" y="4350816"/>
            <a:ext cx="1308100" cy="355600"/>
          </a:xfrm>
          <a:prstGeom prst="rect">
            <a:avLst/>
          </a:prstGeom>
        </p:spPr>
      </p:pic>
    </p:spTree>
    <p:extLst>
      <p:ext uri="{BB962C8B-B14F-4D97-AF65-F5344CB8AC3E}">
        <p14:creationId xmlns:p14="http://schemas.microsoft.com/office/powerpoint/2010/main" val="41284951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E2E34-1EDF-764F-9333-EB2896CBF68B}"/>
              </a:ext>
            </a:extLst>
          </p:cNvPr>
          <p:cNvSpPr>
            <a:spLocks noGrp="1"/>
          </p:cNvSpPr>
          <p:nvPr>
            <p:ph type="title"/>
          </p:nvPr>
        </p:nvSpPr>
        <p:spPr/>
        <p:txBody>
          <a:bodyPr/>
          <a:lstStyle/>
          <a:p>
            <a:r>
              <a:rPr lang="en-US" dirty="0"/>
              <a:t>Let’s look at this code</a:t>
            </a:r>
          </a:p>
        </p:txBody>
      </p:sp>
      <p:sp>
        <p:nvSpPr>
          <p:cNvPr id="3" name="Content Placeholder 2">
            <a:extLst>
              <a:ext uri="{FF2B5EF4-FFF2-40B4-BE49-F238E27FC236}">
                <a16:creationId xmlns:a16="http://schemas.microsoft.com/office/drawing/2014/main" id="{3DD35A07-4063-364F-8CF7-DFA46563AC5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249CFBB-DD5F-E146-8F7C-FE7EDB6A581E}"/>
              </a:ext>
            </a:extLst>
          </p:cNvPr>
          <p:cNvPicPr>
            <a:picLocks noChangeAspect="1"/>
          </p:cNvPicPr>
          <p:nvPr/>
        </p:nvPicPr>
        <p:blipFill>
          <a:blip r:embed="rId2"/>
          <a:stretch>
            <a:fillRect/>
          </a:stretch>
        </p:blipFill>
        <p:spPr>
          <a:xfrm>
            <a:off x="1621861" y="2052116"/>
            <a:ext cx="5867400" cy="2692400"/>
          </a:xfrm>
          <a:prstGeom prst="rect">
            <a:avLst/>
          </a:prstGeom>
        </p:spPr>
      </p:pic>
      <p:pic>
        <p:nvPicPr>
          <p:cNvPr id="5" name="Picture 4">
            <a:extLst>
              <a:ext uri="{FF2B5EF4-FFF2-40B4-BE49-F238E27FC236}">
                <a16:creationId xmlns:a16="http://schemas.microsoft.com/office/drawing/2014/main" id="{872DCC5B-BEEC-2145-9F60-B1BBA15C2463}"/>
              </a:ext>
            </a:extLst>
          </p:cNvPr>
          <p:cNvPicPr>
            <a:picLocks noChangeAspect="1"/>
          </p:cNvPicPr>
          <p:nvPr/>
        </p:nvPicPr>
        <p:blipFill>
          <a:blip r:embed="rId3"/>
          <a:stretch>
            <a:fillRect/>
          </a:stretch>
        </p:blipFill>
        <p:spPr>
          <a:xfrm>
            <a:off x="7758349" y="3429000"/>
            <a:ext cx="1765300" cy="1625600"/>
          </a:xfrm>
          <a:prstGeom prst="rect">
            <a:avLst/>
          </a:prstGeom>
        </p:spPr>
      </p:pic>
    </p:spTree>
    <p:extLst>
      <p:ext uri="{BB962C8B-B14F-4D97-AF65-F5344CB8AC3E}">
        <p14:creationId xmlns:p14="http://schemas.microsoft.com/office/powerpoint/2010/main" val="26660777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511CC-4AA2-2341-9811-68E925297322}"/>
              </a:ext>
            </a:extLst>
          </p:cNvPr>
          <p:cNvSpPr>
            <a:spLocks noGrp="1"/>
          </p:cNvSpPr>
          <p:nvPr>
            <p:ph type="title"/>
          </p:nvPr>
        </p:nvSpPr>
        <p:spPr/>
        <p:txBody>
          <a:bodyPr/>
          <a:lstStyle/>
          <a:p>
            <a:r>
              <a:rPr lang="en-US" dirty="0"/>
              <a:t>Validate Your Implementation</a:t>
            </a:r>
          </a:p>
        </p:txBody>
      </p:sp>
      <p:sp>
        <p:nvSpPr>
          <p:cNvPr id="3" name="Content Placeholder 2">
            <a:extLst>
              <a:ext uri="{FF2B5EF4-FFF2-40B4-BE49-F238E27FC236}">
                <a16:creationId xmlns:a16="http://schemas.microsoft.com/office/drawing/2014/main" id="{E7BABC52-9E7D-F643-8149-5AD58A4E3FA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E54B39D-5C46-F143-BB62-5CA694769F6E}"/>
              </a:ext>
            </a:extLst>
          </p:cNvPr>
          <p:cNvPicPr>
            <a:picLocks noChangeAspect="1"/>
          </p:cNvPicPr>
          <p:nvPr/>
        </p:nvPicPr>
        <p:blipFill>
          <a:blip r:embed="rId2"/>
          <a:stretch>
            <a:fillRect/>
          </a:stretch>
        </p:blipFill>
        <p:spPr>
          <a:xfrm>
            <a:off x="353747" y="2052116"/>
            <a:ext cx="4457700" cy="1079500"/>
          </a:xfrm>
          <a:prstGeom prst="rect">
            <a:avLst/>
          </a:prstGeom>
        </p:spPr>
      </p:pic>
      <p:pic>
        <p:nvPicPr>
          <p:cNvPr id="5" name="Picture 4">
            <a:extLst>
              <a:ext uri="{FF2B5EF4-FFF2-40B4-BE49-F238E27FC236}">
                <a16:creationId xmlns:a16="http://schemas.microsoft.com/office/drawing/2014/main" id="{3D2B686D-5E5F-AD40-920F-F5B20F96BF31}"/>
              </a:ext>
            </a:extLst>
          </p:cNvPr>
          <p:cNvPicPr>
            <a:picLocks noChangeAspect="1"/>
          </p:cNvPicPr>
          <p:nvPr/>
        </p:nvPicPr>
        <p:blipFill>
          <a:blip r:embed="rId3"/>
          <a:stretch>
            <a:fillRect/>
          </a:stretch>
        </p:blipFill>
        <p:spPr>
          <a:xfrm>
            <a:off x="4811447" y="1993630"/>
            <a:ext cx="4165600" cy="4114800"/>
          </a:xfrm>
          <a:prstGeom prst="rect">
            <a:avLst/>
          </a:prstGeom>
        </p:spPr>
      </p:pic>
      <p:pic>
        <p:nvPicPr>
          <p:cNvPr id="6" name="Picture 5">
            <a:extLst>
              <a:ext uri="{FF2B5EF4-FFF2-40B4-BE49-F238E27FC236}">
                <a16:creationId xmlns:a16="http://schemas.microsoft.com/office/drawing/2014/main" id="{C96488CE-56DD-C648-8944-E73219160F36}"/>
              </a:ext>
            </a:extLst>
          </p:cNvPr>
          <p:cNvPicPr>
            <a:picLocks noChangeAspect="1"/>
          </p:cNvPicPr>
          <p:nvPr/>
        </p:nvPicPr>
        <p:blipFill>
          <a:blip r:embed="rId4"/>
          <a:stretch>
            <a:fillRect/>
          </a:stretch>
        </p:blipFill>
        <p:spPr>
          <a:xfrm>
            <a:off x="9084546" y="2953816"/>
            <a:ext cx="1422400" cy="355600"/>
          </a:xfrm>
          <a:prstGeom prst="rect">
            <a:avLst/>
          </a:prstGeom>
        </p:spPr>
      </p:pic>
    </p:spTree>
    <p:extLst>
      <p:ext uri="{BB962C8B-B14F-4D97-AF65-F5344CB8AC3E}">
        <p14:creationId xmlns:p14="http://schemas.microsoft.com/office/powerpoint/2010/main" val="28522046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3A0CF-B4B1-9647-83DD-14B1601C3976}"/>
              </a:ext>
            </a:extLst>
          </p:cNvPr>
          <p:cNvSpPr>
            <a:spLocks noGrp="1"/>
          </p:cNvSpPr>
          <p:nvPr>
            <p:ph type="title"/>
          </p:nvPr>
        </p:nvSpPr>
        <p:spPr/>
        <p:txBody>
          <a:bodyPr/>
          <a:lstStyle/>
          <a:p>
            <a:r>
              <a:rPr lang="en-US" dirty="0"/>
              <a:t>Look at the Lambda function</a:t>
            </a:r>
          </a:p>
        </p:txBody>
      </p:sp>
      <p:sp>
        <p:nvSpPr>
          <p:cNvPr id="3" name="Content Placeholder 2">
            <a:extLst>
              <a:ext uri="{FF2B5EF4-FFF2-40B4-BE49-F238E27FC236}">
                <a16:creationId xmlns:a16="http://schemas.microsoft.com/office/drawing/2014/main" id="{2B309B2E-6D91-2C43-A28A-8591BDF9827E}"/>
              </a:ext>
            </a:extLst>
          </p:cNvPr>
          <p:cNvSpPr>
            <a:spLocks noGrp="1"/>
          </p:cNvSpPr>
          <p:nvPr>
            <p:ph idx="1"/>
          </p:nvPr>
        </p:nvSpPr>
        <p:spPr/>
        <p:txBody>
          <a:bodyPr/>
          <a:lstStyle/>
          <a:p>
            <a:r>
              <a:rPr lang="en-US" dirty="0" err="1"/>
              <a:t>Exports.handler</a:t>
            </a:r>
            <a:endParaRPr lang="en-US" dirty="0"/>
          </a:p>
          <a:p>
            <a:pPr lvl="1"/>
            <a:r>
              <a:rPr lang="en-US" dirty="0"/>
              <a:t>Get the </a:t>
            </a:r>
            <a:r>
              <a:rPr lang="en-US" dirty="0" err="1"/>
              <a:t>PickupLocation</a:t>
            </a:r>
            <a:r>
              <a:rPr lang="en-US" dirty="0"/>
              <a:t> from the body</a:t>
            </a:r>
          </a:p>
          <a:p>
            <a:pPr lvl="1"/>
            <a:r>
              <a:rPr lang="en-US" dirty="0" err="1"/>
              <a:t>findUnicorn</a:t>
            </a:r>
            <a:r>
              <a:rPr lang="en-US" dirty="0"/>
              <a:t> (gets a random unicorn)</a:t>
            </a:r>
          </a:p>
          <a:p>
            <a:pPr lvl="1"/>
            <a:r>
              <a:rPr lang="en-US" dirty="0" err="1"/>
              <a:t>recordRide</a:t>
            </a:r>
            <a:endParaRPr lang="en-US" dirty="0"/>
          </a:p>
          <a:p>
            <a:pPr lvl="1"/>
            <a:r>
              <a:rPr lang="en-US" dirty="0"/>
              <a:t>Returns unicorn, ETA, and username</a:t>
            </a:r>
          </a:p>
        </p:txBody>
      </p:sp>
    </p:spTree>
    <p:extLst>
      <p:ext uri="{BB962C8B-B14F-4D97-AF65-F5344CB8AC3E}">
        <p14:creationId xmlns:p14="http://schemas.microsoft.com/office/powerpoint/2010/main" val="42931660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11FDF-A9EF-1749-B77D-A0E0DB236D62}"/>
              </a:ext>
            </a:extLst>
          </p:cNvPr>
          <p:cNvSpPr>
            <a:spLocks noGrp="1"/>
          </p:cNvSpPr>
          <p:nvPr>
            <p:ph type="title"/>
          </p:nvPr>
        </p:nvSpPr>
        <p:spPr/>
        <p:txBody>
          <a:bodyPr/>
          <a:lstStyle/>
          <a:p>
            <a:r>
              <a:rPr lang="en-US" dirty="0"/>
              <a:t>Look a Client-Side</a:t>
            </a:r>
            <a:br>
              <a:rPr lang="en-US" dirty="0"/>
            </a:br>
            <a:r>
              <a:rPr lang="en-US" dirty="0" err="1"/>
              <a:t>esri-map.js</a:t>
            </a:r>
            <a:endParaRPr lang="en-US" dirty="0"/>
          </a:p>
        </p:txBody>
      </p:sp>
      <p:sp>
        <p:nvSpPr>
          <p:cNvPr id="3" name="Content Placeholder 2">
            <a:extLst>
              <a:ext uri="{FF2B5EF4-FFF2-40B4-BE49-F238E27FC236}">
                <a16:creationId xmlns:a16="http://schemas.microsoft.com/office/drawing/2014/main" id="{5CC2A6F2-BA14-CC4B-904E-2603A71E239F}"/>
              </a:ext>
            </a:extLst>
          </p:cNvPr>
          <p:cNvSpPr>
            <a:spLocks noGrp="1"/>
          </p:cNvSpPr>
          <p:nvPr>
            <p:ph idx="1"/>
          </p:nvPr>
        </p:nvSpPr>
        <p:spPr/>
        <p:txBody>
          <a:bodyPr/>
          <a:lstStyle/>
          <a:p>
            <a:r>
              <a:rPr lang="en-US" dirty="0"/>
              <a:t>Line 25	View object has the map location</a:t>
            </a:r>
          </a:p>
          <a:p>
            <a:r>
              <a:rPr lang="en-US" dirty="0"/>
              <a:t>Line 75	the click function to mark the map</a:t>
            </a:r>
          </a:p>
          <a:p>
            <a:r>
              <a:rPr lang="en-US" dirty="0"/>
              <a:t>Line 86	animation code for the unicorn</a:t>
            </a:r>
          </a:p>
        </p:txBody>
      </p:sp>
    </p:spTree>
    <p:extLst>
      <p:ext uri="{BB962C8B-B14F-4D97-AF65-F5344CB8AC3E}">
        <p14:creationId xmlns:p14="http://schemas.microsoft.com/office/powerpoint/2010/main" val="1752319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23A06AAA-5414-46B1-8F5F-DA6CFCFFFAE5}"/>
              </a:ext>
            </a:extLst>
          </p:cNvPr>
          <p:cNvSpPr>
            <a:spLocks noGrp="1"/>
          </p:cNvSpPr>
          <p:nvPr>
            <p:ph idx="1"/>
          </p:nvPr>
        </p:nvSpPr>
        <p:spPr>
          <a:xfrm>
            <a:off x="1221916" y="2052116"/>
            <a:ext cx="3858084" cy="3997828"/>
          </a:xfrm>
        </p:spPr>
        <p:txBody>
          <a:bodyPr>
            <a:normAutofit/>
          </a:bodyPr>
          <a:lstStyle/>
          <a:p>
            <a:r>
              <a:rPr lang="en-US" sz="1800" dirty="0"/>
              <a:t>Alice and Charles have 5 tasks they need to do</a:t>
            </a:r>
          </a:p>
          <a:p>
            <a:r>
              <a:rPr lang="en-US" sz="1800" dirty="0"/>
              <a:t>Betty and Dan have a single job</a:t>
            </a:r>
          </a:p>
          <a:p>
            <a:r>
              <a:rPr lang="en-US" sz="1800" dirty="0"/>
              <a:t>Zeke and Freddie are kind of similar</a:t>
            </a:r>
          </a:p>
          <a:p>
            <a:r>
              <a:rPr lang="en-US" sz="1800" dirty="0"/>
              <a:t>As are Freddie and Gomez</a:t>
            </a:r>
          </a:p>
          <a:p>
            <a:r>
              <a:rPr lang="en-US" sz="1800" dirty="0"/>
              <a:t>18 different entries</a:t>
            </a:r>
          </a:p>
          <a:p>
            <a:r>
              <a:rPr lang="en-US" sz="1800" dirty="0"/>
              <a:t>5 different job roles</a:t>
            </a:r>
          </a:p>
        </p:txBody>
      </p:sp>
      <p:graphicFrame>
        <p:nvGraphicFramePr>
          <p:cNvPr id="7" name="Content Placeholder 3">
            <a:extLst>
              <a:ext uri="{FF2B5EF4-FFF2-40B4-BE49-F238E27FC236}">
                <a16:creationId xmlns:a16="http://schemas.microsoft.com/office/drawing/2014/main" id="{920285C5-0E18-8447-9D76-821A7617F95D}"/>
              </a:ext>
            </a:extLst>
          </p:cNvPr>
          <p:cNvGraphicFramePr>
            <a:graphicFrameLocks/>
          </p:cNvGraphicFramePr>
          <p:nvPr>
            <p:extLst>
              <p:ext uri="{D42A27DB-BD31-4B8C-83A1-F6EECF244321}">
                <p14:modId xmlns:p14="http://schemas.microsoft.com/office/powerpoint/2010/main" val="4148885599"/>
              </p:ext>
            </p:extLst>
          </p:nvPr>
        </p:nvGraphicFramePr>
        <p:xfrm>
          <a:off x="5024120" y="2052116"/>
          <a:ext cx="6205841" cy="4050913"/>
        </p:xfrm>
        <a:graphic>
          <a:graphicData uri="http://schemas.openxmlformats.org/drawingml/2006/table">
            <a:tbl>
              <a:tblPr firstRow="1" bandRow="1">
                <a:tableStyleId>{6E25E649-3F16-4E02-A733-19D2CDBF48F0}</a:tableStyleId>
              </a:tblPr>
              <a:tblGrid>
                <a:gridCol w="1215016">
                  <a:extLst>
                    <a:ext uri="{9D8B030D-6E8A-4147-A177-3AD203B41FA5}">
                      <a16:colId xmlns:a16="http://schemas.microsoft.com/office/drawing/2014/main" val="615292657"/>
                    </a:ext>
                  </a:extLst>
                </a:gridCol>
                <a:gridCol w="962268">
                  <a:extLst>
                    <a:ext uri="{9D8B030D-6E8A-4147-A177-3AD203B41FA5}">
                      <a16:colId xmlns:a16="http://schemas.microsoft.com/office/drawing/2014/main" val="555760616"/>
                    </a:ext>
                  </a:extLst>
                </a:gridCol>
                <a:gridCol w="909153">
                  <a:extLst>
                    <a:ext uri="{9D8B030D-6E8A-4147-A177-3AD203B41FA5}">
                      <a16:colId xmlns:a16="http://schemas.microsoft.com/office/drawing/2014/main" val="2499674761"/>
                    </a:ext>
                  </a:extLst>
                </a:gridCol>
                <a:gridCol w="920143">
                  <a:extLst>
                    <a:ext uri="{9D8B030D-6E8A-4147-A177-3AD203B41FA5}">
                      <a16:colId xmlns:a16="http://schemas.microsoft.com/office/drawing/2014/main" val="2481531357"/>
                    </a:ext>
                  </a:extLst>
                </a:gridCol>
                <a:gridCol w="1209521">
                  <a:extLst>
                    <a:ext uri="{9D8B030D-6E8A-4147-A177-3AD203B41FA5}">
                      <a16:colId xmlns:a16="http://schemas.microsoft.com/office/drawing/2014/main" val="17131106"/>
                    </a:ext>
                  </a:extLst>
                </a:gridCol>
                <a:gridCol w="989740">
                  <a:extLst>
                    <a:ext uri="{9D8B030D-6E8A-4147-A177-3AD203B41FA5}">
                      <a16:colId xmlns:a16="http://schemas.microsoft.com/office/drawing/2014/main" val="2938884873"/>
                    </a:ext>
                  </a:extLst>
                </a:gridCol>
              </a:tblGrid>
              <a:tr h="948688">
                <a:tc>
                  <a:txBody>
                    <a:bodyPr/>
                    <a:lstStyle/>
                    <a:p>
                      <a:pPr algn="l" fontAlgn="b"/>
                      <a:endParaRPr lang="en-US" sz="400" b="0" i="0" u="none" strike="noStrike" dirty="0">
                        <a:solidFill>
                          <a:schemeClr val="bg1"/>
                        </a:solidFill>
                        <a:effectLst/>
                        <a:latin typeface="Calibri" panose="020F0502020204030204" pitchFamily="34" charset="0"/>
                      </a:endParaRPr>
                    </a:p>
                  </a:txBody>
                  <a:tcPr marL="3566" marR="3566" marT="3566" marB="0" anchor="b"/>
                </a:tc>
                <a:tc>
                  <a:txBody>
                    <a:bodyPr/>
                    <a:lstStyle/>
                    <a:p>
                      <a:pPr algn="l" fontAlgn="b"/>
                      <a:r>
                        <a:rPr lang="en-US" sz="1400" u="none" strike="noStrike" dirty="0">
                          <a:solidFill>
                            <a:schemeClr val="bg1"/>
                          </a:solidFill>
                          <a:effectLst/>
                        </a:rPr>
                        <a:t>Update Contact Info</a:t>
                      </a:r>
                      <a:endParaRPr lang="en-US" sz="1400" b="0" i="0" u="none" strike="noStrike" dirty="0">
                        <a:solidFill>
                          <a:schemeClr val="bg1"/>
                        </a:solidFill>
                        <a:effectLst/>
                        <a:latin typeface="Calibri" panose="020F0502020204030204" pitchFamily="34" charset="0"/>
                      </a:endParaRPr>
                    </a:p>
                  </a:txBody>
                  <a:tcPr marL="3566" marR="3566" marT="3566" marB="0" anchor="b"/>
                </a:tc>
                <a:tc>
                  <a:txBody>
                    <a:bodyPr/>
                    <a:lstStyle/>
                    <a:p>
                      <a:pPr algn="l" fontAlgn="b"/>
                      <a:r>
                        <a:rPr lang="en-US" sz="1400" u="none" strike="noStrike" dirty="0">
                          <a:solidFill>
                            <a:schemeClr val="bg1"/>
                          </a:solidFill>
                          <a:effectLst/>
                        </a:rPr>
                        <a:t>Update Salary</a:t>
                      </a:r>
                      <a:endParaRPr lang="en-US" sz="1400" b="0" i="0" u="none" strike="noStrike" dirty="0">
                        <a:solidFill>
                          <a:schemeClr val="bg1"/>
                        </a:solidFill>
                        <a:effectLst/>
                        <a:latin typeface="Calibri" panose="020F0502020204030204" pitchFamily="34" charset="0"/>
                      </a:endParaRPr>
                    </a:p>
                  </a:txBody>
                  <a:tcPr marL="3566" marR="3566" marT="3566" marB="0" anchor="b"/>
                </a:tc>
                <a:tc>
                  <a:txBody>
                    <a:bodyPr/>
                    <a:lstStyle/>
                    <a:p>
                      <a:pPr algn="l" fontAlgn="b"/>
                      <a:r>
                        <a:rPr lang="en-US" sz="1400" u="none" strike="noStrike" dirty="0">
                          <a:solidFill>
                            <a:schemeClr val="bg1"/>
                          </a:solidFill>
                          <a:effectLst/>
                        </a:rPr>
                        <a:t>Review Emp Data</a:t>
                      </a:r>
                      <a:endParaRPr lang="en-US" sz="1400" b="0" i="0" u="none" strike="noStrike" dirty="0">
                        <a:solidFill>
                          <a:schemeClr val="bg1"/>
                        </a:solidFill>
                        <a:effectLst/>
                        <a:latin typeface="Calibri" panose="020F0502020204030204" pitchFamily="34" charset="0"/>
                      </a:endParaRPr>
                    </a:p>
                  </a:txBody>
                  <a:tcPr marL="3566" marR="3566" marT="3566" marB="0" anchor="b"/>
                </a:tc>
                <a:tc>
                  <a:txBody>
                    <a:bodyPr/>
                    <a:lstStyle/>
                    <a:p>
                      <a:pPr algn="l" fontAlgn="b"/>
                      <a:r>
                        <a:rPr lang="en-US" sz="1400" u="none" strike="noStrike" dirty="0">
                          <a:solidFill>
                            <a:schemeClr val="bg1"/>
                          </a:solidFill>
                          <a:effectLst/>
                        </a:rPr>
                        <a:t>Terminate Employee</a:t>
                      </a:r>
                      <a:endParaRPr lang="en-US" sz="1400" b="0" i="0" u="none" strike="noStrike" dirty="0">
                        <a:solidFill>
                          <a:schemeClr val="bg1"/>
                        </a:solidFill>
                        <a:effectLst/>
                        <a:latin typeface="Calibri" panose="020F0502020204030204" pitchFamily="34" charset="0"/>
                      </a:endParaRPr>
                    </a:p>
                  </a:txBody>
                  <a:tcPr marL="3566" marR="3566" marT="3566" marB="0" anchor="b"/>
                </a:tc>
                <a:tc>
                  <a:txBody>
                    <a:bodyPr/>
                    <a:lstStyle/>
                    <a:p>
                      <a:pPr algn="l" fontAlgn="b"/>
                      <a:r>
                        <a:rPr lang="en-US" sz="1400" u="none" strike="noStrike" dirty="0">
                          <a:solidFill>
                            <a:schemeClr val="bg1"/>
                          </a:solidFill>
                          <a:effectLst/>
                        </a:rPr>
                        <a:t>Enter Yearly Review</a:t>
                      </a:r>
                      <a:endParaRPr lang="en-US" sz="1400" b="0" i="0" u="none" strike="noStrike" dirty="0">
                        <a:solidFill>
                          <a:schemeClr val="bg1"/>
                        </a:solidFill>
                        <a:effectLst/>
                        <a:latin typeface="Calibri" panose="020F0502020204030204" pitchFamily="34" charset="0"/>
                      </a:endParaRPr>
                    </a:p>
                  </a:txBody>
                  <a:tcPr marL="3566" marR="3566" marT="3566" marB="0" anchor="b"/>
                </a:tc>
                <a:extLst>
                  <a:ext uri="{0D108BD9-81ED-4DB2-BD59-A6C34878D82A}">
                    <a16:rowId xmlns:a16="http://schemas.microsoft.com/office/drawing/2014/main" val="3779837035"/>
                  </a:ext>
                </a:extLst>
              </a:tr>
              <a:tr h="443175">
                <a:tc>
                  <a:txBody>
                    <a:bodyPr/>
                    <a:lstStyle/>
                    <a:p>
                      <a:pPr algn="l" fontAlgn="b"/>
                      <a:r>
                        <a:rPr lang="en-US" sz="1800" u="none" strike="noStrike">
                          <a:effectLst/>
                        </a:rPr>
                        <a:t>Alice</a:t>
                      </a:r>
                      <a:endParaRPr lang="en-US" sz="1800" b="0" i="0" u="none" strike="noStrike">
                        <a:solidFill>
                          <a:srgbClr val="000000"/>
                        </a:solidFill>
                        <a:effectLst/>
                        <a:latin typeface="Calibri" panose="020F0502020204030204" pitchFamily="34" charset="0"/>
                      </a:endParaRPr>
                    </a:p>
                  </a:txBody>
                  <a:tcPr marL="3566" marR="3566" marT="3566" marB="0" anchor="b"/>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u="none" strike="noStrike" dirty="0">
                          <a:effectLst/>
                        </a:rPr>
                        <a:t>X</a:t>
                      </a:r>
                      <a:endParaRPr lang="en-US" sz="1800" b="0"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1475785926"/>
                  </a:ext>
                </a:extLst>
              </a:tr>
              <a:tr h="443175">
                <a:tc>
                  <a:txBody>
                    <a:bodyPr/>
                    <a:lstStyle/>
                    <a:p>
                      <a:pPr algn="l" fontAlgn="b"/>
                      <a:r>
                        <a:rPr lang="en-US" sz="1800" u="none" strike="noStrike">
                          <a:effectLst/>
                        </a:rPr>
                        <a:t>Betty</a:t>
                      </a:r>
                      <a:endParaRPr lang="en-US" sz="1800" b="0" i="0" u="none" strike="noStrike">
                        <a:solidFill>
                          <a:srgbClr val="000000"/>
                        </a:solidFill>
                        <a:effectLst/>
                        <a:latin typeface="Calibri" panose="020F0502020204030204" pitchFamily="34" charset="0"/>
                      </a:endParaRPr>
                    </a:p>
                  </a:txBody>
                  <a:tcPr marL="3566" marR="3566" marT="3566" marB="0" anchor="b"/>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2225692588"/>
                  </a:ext>
                </a:extLst>
              </a:tr>
              <a:tr h="443175">
                <a:tc>
                  <a:txBody>
                    <a:bodyPr/>
                    <a:lstStyle/>
                    <a:p>
                      <a:pPr algn="l" fontAlgn="b"/>
                      <a:r>
                        <a:rPr lang="en-US" sz="1800" u="none" strike="noStrike" dirty="0">
                          <a:effectLst/>
                        </a:rPr>
                        <a:t>Charles</a:t>
                      </a:r>
                      <a:endParaRPr lang="en-US" sz="1800" b="0" i="0" u="none" strike="noStrike" dirty="0">
                        <a:solidFill>
                          <a:srgbClr val="000000"/>
                        </a:solidFill>
                        <a:effectLst/>
                        <a:latin typeface="Calibri" panose="020F0502020204030204" pitchFamily="34" charset="0"/>
                      </a:endParaRPr>
                    </a:p>
                  </a:txBody>
                  <a:tcPr marL="3566" marR="3566" marT="3566" marB="0" anchor="b"/>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703924919"/>
                  </a:ext>
                </a:extLst>
              </a:tr>
              <a:tr h="443175">
                <a:tc>
                  <a:txBody>
                    <a:bodyPr/>
                    <a:lstStyle/>
                    <a:p>
                      <a:pPr algn="l" fontAlgn="b"/>
                      <a:r>
                        <a:rPr lang="en-US" sz="1800" u="none" strike="noStrike">
                          <a:effectLst/>
                        </a:rPr>
                        <a:t>Dan</a:t>
                      </a:r>
                      <a:endParaRPr lang="en-US" sz="1800" b="0" i="0" u="none" strike="noStrike">
                        <a:solidFill>
                          <a:srgbClr val="000000"/>
                        </a:solidFill>
                        <a:effectLst/>
                        <a:latin typeface="Calibri" panose="020F0502020204030204" pitchFamily="34" charset="0"/>
                      </a:endParaRPr>
                    </a:p>
                  </a:txBody>
                  <a:tcPr marL="3566" marR="3566" marT="3566" marB="0" anchor="b"/>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620839173"/>
                  </a:ext>
                </a:extLst>
              </a:tr>
              <a:tr h="443175">
                <a:tc>
                  <a:txBody>
                    <a:bodyPr/>
                    <a:lstStyle/>
                    <a:p>
                      <a:pPr algn="l" fontAlgn="b"/>
                      <a:r>
                        <a:rPr lang="en-US" sz="1800" u="none" strike="noStrike">
                          <a:effectLst/>
                        </a:rPr>
                        <a:t>Ezekial</a:t>
                      </a:r>
                      <a:endParaRPr lang="en-US" sz="1800" b="0" i="0" u="none" strike="noStrike">
                        <a:solidFill>
                          <a:srgbClr val="000000"/>
                        </a:solidFill>
                        <a:effectLst/>
                        <a:latin typeface="Calibri" panose="020F0502020204030204" pitchFamily="34" charset="0"/>
                      </a:endParaRPr>
                    </a:p>
                  </a:txBody>
                  <a:tcPr marL="3566" marR="3566" marT="3566" marB="0" anchor="b"/>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1541682843"/>
                  </a:ext>
                </a:extLst>
              </a:tr>
              <a:tr h="443175">
                <a:tc>
                  <a:txBody>
                    <a:bodyPr/>
                    <a:lstStyle/>
                    <a:p>
                      <a:pPr algn="l" fontAlgn="b"/>
                      <a:r>
                        <a:rPr lang="en-US" sz="1800" u="none" strike="noStrike">
                          <a:effectLst/>
                        </a:rPr>
                        <a:t>Freddie</a:t>
                      </a:r>
                      <a:endParaRPr lang="en-US" sz="1800" b="0" i="0" u="none" strike="noStrike">
                        <a:solidFill>
                          <a:srgbClr val="000000"/>
                        </a:solidFill>
                        <a:effectLst/>
                        <a:latin typeface="Calibri" panose="020F0502020204030204" pitchFamily="34" charset="0"/>
                      </a:endParaRPr>
                    </a:p>
                  </a:txBody>
                  <a:tcPr marL="3566" marR="3566" marT="3566" marB="0" anchor="b"/>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3342100016"/>
                  </a:ext>
                </a:extLst>
              </a:tr>
              <a:tr h="443175">
                <a:tc>
                  <a:txBody>
                    <a:bodyPr/>
                    <a:lstStyle/>
                    <a:p>
                      <a:pPr algn="l" fontAlgn="b"/>
                      <a:r>
                        <a:rPr lang="en-US" sz="1800" u="none" strike="noStrike">
                          <a:effectLst/>
                        </a:rPr>
                        <a:t>Gomez</a:t>
                      </a:r>
                      <a:endParaRPr lang="en-US" sz="1800" b="0" i="0" u="none" strike="noStrike">
                        <a:solidFill>
                          <a:srgbClr val="000000"/>
                        </a:solidFill>
                        <a:effectLst/>
                        <a:latin typeface="Calibri" panose="020F0502020204030204" pitchFamily="34" charset="0"/>
                      </a:endParaRPr>
                    </a:p>
                  </a:txBody>
                  <a:tcPr marL="3566" marR="3566" marT="3566" marB="0" anchor="b"/>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u="none" strike="noStrike" dirty="0">
                          <a:effectLst/>
                        </a:rPr>
                        <a:t>X</a:t>
                      </a:r>
                      <a:endParaRPr lang="en-US" sz="1800" b="0" i="0" u="none" strike="noStrike" dirty="0">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1307009995"/>
                  </a:ext>
                </a:extLst>
              </a:tr>
            </a:tbl>
          </a:graphicData>
        </a:graphic>
      </p:graphicFrame>
      <p:sp>
        <p:nvSpPr>
          <p:cNvPr id="52" name="Title 1">
            <a:extLst>
              <a:ext uri="{FF2B5EF4-FFF2-40B4-BE49-F238E27FC236}">
                <a16:creationId xmlns:a16="http://schemas.microsoft.com/office/drawing/2014/main" id="{2336465C-FD12-6F4C-9904-8B62CEA6F833}"/>
              </a:ext>
            </a:extLst>
          </p:cNvPr>
          <p:cNvSpPr txBox="1">
            <a:spLocks/>
          </p:cNvSpPr>
          <p:nvPr/>
        </p:nvSpPr>
        <p:spPr>
          <a:xfrm>
            <a:off x="2611808" y="808056"/>
            <a:ext cx="7958331" cy="1077229"/>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r>
              <a:rPr lang="en-US" dirty="0"/>
              <a:t>What can each person do?</a:t>
            </a:r>
          </a:p>
          <a:p>
            <a:r>
              <a:rPr lang="en-US" dirty="0"/>
              <a:t>7 people 5 tasks</a:t>
            </a:r>
          </a:p>
        </p:txBody>
      </p:sp>
    </p:spTree>
    <p:extLst>
      <p:ext uri="{BB962C8B-B14F-4D97-AF65-F5344CB8AC3E}">
        <p14:creationId xmlns:p14="http://schemas.microsoft.com/office/powerpoint/2010/main" val="27314924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11FDF-A9EF-1749-B77D-A0E0DB236D62}"/>
              </a:ext>
            </a:extLst>
          </p:cNvPr>
          <p:cNvSpPr>
            <a:spLocks noGrp="1"/>
          </p:cNvSpPr>
          <p:nvPr>
            <p:ph type="title"/>
          </p:nvPr>
        </p:nvSpPr>
        <p:spPr/>
        <p:txBody>
          <a:bodyPr/>
          <a:lstStyle/>
          <a:p>
            <a:r>
              <a:rPr lang="en-US" dirty="0"/>
              <a:t>Look a Client-Side</a:t>
            </a:r>
            <a:br>
              <a:rPr lang="en-US" dirty="0"/>
            </a:br>
            <a:r>
              <a:rPr lang="en-US" dirty="0" err="1"/>
              <a:t>ride.js</a:t>
            </a:r>
            <a:endParaRPr lang="en-US" dirty="0"/>
          </a:p>
        </p:txBody>
      </p:sp>
      <p:sp>
        <p:nvSpPr>
          <p:cNvPr id="3" name="Content Placeholder 2">
            <a:extLst>
              <a:ext uri="{FF2B5EF4-FFF2-40B4-BE49-F238E27FC236}">
                <a16:creationId xmlns:a16="http://schemas.microsoft.com/office/drawing/2014/main" id="{5CC2A6F2-BA14-CC4B-904E-2603A71E239F}"/>
              </a:ext>
            </a:extLst>
          </p:cNvPr>
          <p:cNvSpPr>
            <a:spLocks noGrp="1"/>
          </p:cNvSpPr>
          <p:nvPr>
            <p:ph idx="1"/>
          </p:nvPr>
        </p:nvSpPr>
        <p:spPr/>
        <p:txBody>
          <a:bodyPr>
            <a:normAutofit/>
          </a:bodyPr>
          <a:lstStyle/>
          <a:p>
            <a:r>
              <a:rPr lang="en-US" dirty="0"/>
              <a:t>Line 8	No token to the the </a:t>
            </a:r>
            <a:r>
              <a:rPr lang="en-US" dirty="0" err="1"/>
              <a:t>signin</a:t>
            </a:r>
            <a:r>
              <a:rPr lang="en-US" dirty="0"/>
              <a:t> page</a:t>
            </a:r>
          </a:p>
          <a:p>
            <a:r>
              <a:rPr lang="en-US" dirty="0"/>
              <a:t>Line 18	</a:t>
            </a:r>
            <a:r>
              <a:rPr lang="en-US" dirty="0" err="1"/>
              <a:t>RequestUnicorn</a:t>
            </a:r>
            <a:r>
              <a:rPr lang="en-US" dirty="0"/>
              <a:t> POST</a:t>
            </a:r>
          </a:p>
          <a:p>
            <a:pPr lvl="1"/>
            <a:r>
              <a:rPr lang="en-US" dirty="0" err="1"/>
              <a:t>PickupLocation</a:t>
            </a:r>
            <a:r>
              <a:rPr lang="en-US" dirty="0"/>
              <a:t> is passed to the lambda function</a:t>
            </a:r>
          </a:p>
          <a:p>
            <a:pPr lvl="1"/>
            <a:r>
              <a:rPr lang="en-US" dirty="0"/>
              <a:t>Line 32	on success call </a:t>
            </a:r>
            <a:r>
              <a:rPr lang="en-US" dirty="0" err="1"/>
              <a:t>completeRequest</a:t>
            </a:r>
            <a:endParaRPr lang="en-US" dirty="0"/>
          </a:p>
          <a:p>
            <a:r>
              <a:rPr lang="en-US" dirty="0"/>
              <a:t>Line 41	</a:t>
            </a:r>
            <a:r>
              <a:rPr lang="en-US" dirty="0" err="1"/>
              <a:t>completeRequest</a:t>
            </a:r>
            <a:endParaRPr lang="en-US" dirty="0"/>
          </a:p>
          <a:p>
            <a:pPr lvl="1"/>
            <a:r>
              <a:rPr lang="en-US" dirty="0"/>
              <a:t>Line 48	Animate the arrival of the unicorn</a:t>
            </a:r>
          </a:p>
          <a:p>
            <a:r>
              <a:rPr lang="en-US" dirty="0"/>
              <a:t>Line 58	</a:t>
            </a:r>
            <a:r>
              <a:rPr lang="en-US" dirty="0" err="1"/>
              <a:t>onDocReady</a:t>
            </a:r>
            <a:r>
              <a:rPr lang="en-US" dirty="0"/>
              <a:t> set the handler for the request button</a:t>
            </a:r>
          </a:p>
          <a:p>
            <a:pPr lvl="1"/>
            <a:endParaRPr lang="en-US" dirty="0"/>
          </a:p>
        </p:txBody>
      </p:sp>
    </p:spTree>
    <p:extLst>
      <p:ext uri="{BB962C8B-B14F-4D97-AF65-F5344CB8AC3E}">
        <p14:creationId xmlns:p14="http://schemas.microsoft.com/office/powerpoint/2010/main" val="20425337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11FDF-A9EF-1749-B77D-A0E0DB236D62}"/>
              </a:ext>
            </a:extLst>
          </p:cNvPr>
          <p:cNvSpPr>
            <a:spLocks noGrp="1"/>
          </p:cNvSpPr>
          <p:nvPr>
            <p:ph type="title"/>
          </p:nvPr>
        </p:nvSpPr>
        <p:spPr/>
        <p:txBody>
          <a:bodyPr/>
          <a:lstStyle/>
          <a:p>
            <a:r>
              <a:rPr lang="en-US" dirty="0"/>
              <a:t>Look a Client-Side</a:t>
            </a:r>
            <a:br>
              <a:rPr lang="en-US" dirty="0"/>
            </a:br>
            <a:r>
              <a:rPr lang="en-US" dirty="0" err="1"/>
              <a:t>signin.html</a:t>
            </a:r>
            <a:endParaRPr lang="en-US" dirty="0"/>
          </a:p>
        </p:txBody>
      </p:sp>
      <p:sp>
        <p:nvSpPr>
          <p:cNvPr id="3" name="Content Placeholder 2">
            <a:extLst>
              <a:ext uri="{FF2B5EF4-FFF2-40B4-BE49-F238E27FC236}">
                <a16:creationId xmlns:a16="http://schemas.microsoft.com/office/drawing/2014/main" id="{5CC2A6F2-BA14-CC4B-904E-2603A71E239F}"/>
              </a:ext>
            </a:extLst>
          </p:cNvPr>
          <p:cNvSpPr>
            <a:spLocks noGrp="1"/>
          </p:cNvSpPr>
          <p:nvPr>
            <p:ph idx="1"/>
          </p:nvPr>
        </p:nvSpPr>
        <p:spPr/>
        <p:txBody>
          <a:bodyPr>
            <a:normAutofit/>
          </a:bodyPr>
          <a:lstStyle/>
          <a:p>
            <a:r>
              <a:rPr lang="en-US" dirty="0"/>
              <a:t>Line 44	form id=“</a:t>
            </a:r>
            <a:r>
              <a:rPr lang="en-US" dirty="0" err="1"/>
              <a:t>signinForm</a:t>
            </a:r>
            <a:r>
              <a:rPr lang="en-US" dirty="0"/>
              <a:t>”</a:t>
            </a:r>
          </a:p>
        </p:txBody>
      </p:sp>
    </p:spTree>
    <p:extLst>
      <p:ext uri="{BB962C8B-B14F-4D97-AF65-F5344CB8AC3E}">
        <p14:creationId xmlns:p14="http://schemas.microsoft.com/office/powerpoint/2010/main" val="29262095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11FDF-A9EF-1749-B77D-A0E0DB236D62}"/>
              </a:ext>
            </a:extLst>
          </p:cNvPr>
          <p:cNvSpPr>
            <a:spLocks noGrp="1"/>
          </p:cNvSpPr>
          <p:nvPr>
            <p:ph type="title"/>
          </p:nvPr>
        </p:nvSpPr>
        <p:spPr/>
        <p:txBody>
          <a:bodyPr/>
          <a:lstStyle/>
          <a:p>
            <a:r>
              <a:rPr lang="en-US" dirty="0"/>
              <a:t>Look a Client-Side</a:t>
            </a:r>
            <a:br>
              <a:rPr lang="en-US" dirty="0"/>
            </a:br>
            <a:r>
              <a:rPr lang="en-US" dirty="0" err="1"/>
              <a:t>cognito-auth.js</a:t>
            </a:r>
            <a:endParaRPr lang="en-US" dirty="0"/>
          </a:p>
        </p:txBody>
      </p:sp>
      <p:sp>
        <p:nvSpPr>
          <p:cNvPr id="3" name="Content Placeholder 2">
            <a:extLst>
              <a:ext uri="{FF2B5EF4-FFF2-40B4-BE49-F238E27FC236}">
                <a16:creationId xmlns:a16="http://schemas.microsoft.com/office/drawing/2014/main" id="{5CC2A6F2-BA14-CC4B-904E-2603A71E239F}"/>
              </a:ext>
            </a:extLst>
          </p:cNvPr>
          <p:cNvSpPr>
            <a:spLocks noGrp="1"/>
          </p:cNvSpPr>
          <p:nvPr>
            <p:ph idx="1"/>
          </p:nvPr>
        </p:nvSpPr>
        <p:spPr/>
        <p:txBody>
          <a:bodyPr>
            <a:normAutofit lnSpcReduction="10000"/>
          </a:bodyPr>
          <a:lstStyle/>
          <a:p>
            <a:r>
              <a:rPr lang="en-US" dirty="0"/>
              <a:t>Line 117	</a:t>
            </a:r>
            <a:r>
              <a:rPr lang="en-US" dirty="0" err="1"/>
              <a:t>handleSignin</a:t>
            </a:r>
            <a:endParaRPr lang="en-US" dirty="0"/>
          </a:p>
          <a:p>
            <a:pPr lvl="1"/>
            <a:r>
              <a:rPr lang="en-US" dirty="0"/>
              <a:t>Redirects to the ride page</a:t>
            </a:r>
          </a:p>
          <a:p>
            <a:r>
              <a:rPr lang="en-US" dirty="0"/>
              <a:t>Line 157	handle verification</a:t>
            </a:r>
          </a:p>
          <a:p>
            <a:pPr lvl="1"/>
            <a:r>
              <a:rPr lang="en-US" dirty="0"/>
              <a:t>Redirects to </a:t>
            </a:r>
            <a:r>
              <a:rPr lang="en-US" dirty="0" err="1"/>
              <a:t>signin</a:t>
            </a:r>
            <a:r>
              <a:rPr lang="en-US" dirty="0"/>
              <a:t> page</a:t>
            </a:r>
          </a:p>
          <a:p>
            <a:r>
              <a:rPr lang="en-US" dirty="0"/>
              <a:t>Line 132	handle registration	</a:t>
            </a:r>
          </a:p>
          <a:p>
            <a:pPr lvl="1"/>
            <a:r>
              <a:rPr lang="en-US" dirty="0"/>
              <a:t>Redirects to verify page</a:t>
            </a:r>
          </a:p>
          <a:p>
            <a:r>
              <a:rPr lang="en-US" dirty="0"/>
              <a:t>Line 112	event handler for </a:t>
            </a:r>
            <a:r>
              <a:rPr lang="en-US" dirty="0" err="1"/>
              <a:t>signin</a:t>
            </a:r>
            <a:r>
              <a:rPr lang="en-US" dirty="0"/>
              <a:t> button</a:t>
            </a:r>
          </a:p>
          <a:p>
            <a:r>
              <a:rPr lang="en-US" dirty="0"/>
              <a:t>Line 73	</a:t>
            </a:r>
            <a:r>
              <a:rPr lang="en-US" dirty="0" err="1"/>
              <a:t>signin</a:t>
            </a:r>
            <a:r>
              <a:rPr lang="en-US" dirty="0"/>
              <a:t> request to server</a:t>
            </a:r>
          </a:p>
        </p:txBody>
      </p:sp>
    </p:spTree>
    <p:extLst>
      <p:ext uri="{BB962C8B-B14F-4D97-AF65-F5344CB8AC3E}">
        <p14:creationId xmlns:p14="http://schemas.microsoft.com/office/powerpoint/2010/main" val="20932656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AAAF3-E11F-4142-81E3-D78ABE7D305C}"/>
              </a:ext>
            </a:extLst>
          </p:cNvPr>
          <p:cNvSpPr>
            <a:spLocks noGrp="1"/>
          </p:cNvSpPr>
          <p:nvPr>
            <p:ph type="title"/>
          </p:nvPr>
        </p:nvSpPr>
        <p:spPr/>
        <p:txBody>
          <a:bodyPr/>
          <a:lstStyle/>
          <a:p>
            <a:r>
              <a:rPr lang="en-US" dirty="0"/>
              <a:t>Look a Client-Side</a:t>
            </a:r>
            <a:br>
              <a:rPr lang="en-US" dirty="0"/>
            </a:br>
            <a:r>
              <a:rPr lang="en-US" dirty="0" err="1"/>
              <a:t>Config.js</a:t>
            </a:r>
            <a:endParaRPr lang="en-US" dirty="0"/>
          </a:p>
        </p:txBody>
      </p:sp>
      <p:sp>
        <p:nvSpPr>
          <p:cNvPr id="3" name="Content Placeholder 2">
            <a:extLst>
              <a:ext uri="{FF2B5EF4-FFF2-40B4-BE49-F238E27FC236}">
                <a16:creationId xmlns:a16="http://schemas.microsoft.com/office/drawing/2014/main" id="{082EB8F6-C88F-B847-B20B-D1D6388B274F}"/>
              </a:ext>
            </a:extLst>
          </p:cNvPr>
          <p:cNvSpPr>
            <a:spLocks noGrp="1"/>
          </p:cNvSpPr>
          <p:nvPr>
            <p:ph idx="1"/>
          </p:nvPr>
        </p:nvSpPr>
        <p:spPr>
          <a:xfrm>
            <a:off x="1977081" y="2052116"/>
            <a:ext cx="9465276" cy="3997828"/>
          </a:xfrm>
        </p:spPr>
        <p:txBody>
          <a:bodyPr>
            <a:normAutofit fontScale="92500"/>
          </a:bodyPr>
          <a:lstStyle/>
          <a:p>
            <a:r>
              <a:rPr lang="en-US" dirty="0" err="1"/>
              <a:t>window._config</a:t>
            </a:r>
            <a:r>
              <a:rPr lang="en-US" dirty="0"/>
              <a:t> = {</a:t>
            </a:r>
            <a:br>
              <a:rPr lang="en-US" dirty="0"/>
            </a:br>
            <a:r>
              <a:rPr lang="en-US" dirty="0"/>
              <a:t>    </a:t>
            </a:r>
            <a:r>
              <a:rPr lang="en-US" dirty="0" err="1"/>
              <a:t>cognito</a:t>
            </a:r>
            <a:r>
              <a:rPr lang="en-US" dirty="0"/>
              <a:t>: {</a:t>
            </a:r>
            <a:br>
              <a:rPr lang="en-US" dirty="0"/>
            </a:br>
            <a:r>
              <a:rPr lang="en-US" dirty="0"/>
              <a:t>        </a:t>
            </a:r>
            <a:r>
              <a:rPr lang="en-US" dirty="0" err="1"/>
              <a:t>userPoolId</a:t>
            </a:r>
            <a:r>
              <a:rPr lang="en-US" dirty="0"/>
              <a:t>: 'us-east-2_jZ530rqFB', </a:t>
            </a:r>
            <a:br>
              <a:rPr lang="en-US" i="1" dirty="0"/>
            </a:br>
            <a:r>
              <a:rPr lang="en-US" i="1" dirty="0"/>
              <a:t>        </a:t>
            </a:r>
            <a:r>
              <a:rPr lang="en-US" dirty="0" err="1"/>
              <a:t>userPoolClientId</a:t>
            </a:r>
            <a:r>
              <a:rPr lang="en-US" dirty="0"/>
              <a:t>: '22e0mjlke5rt77buglfe1grv1p', </a:t>
            </a:r>
            <a:br>
              <a:rPr lang="en-US" i="1" dirty="0"/>
            </a:br>
            <a:r>
              <a:rPr lang="en-US" i="1" dirty="0"/>
              <a:t>        </a:t>
            </a:r>
            <a:r>
              <a:rPr lang="en-US" dirty="0"/>
              <a:t>region: 'us-east-2'</a:t>
            </a:r>
            <a:br>
              <a:rPr lang="en-US" i="1" dirty="0"/>
            </a:br>
            <a:r>
              <a:rPr lang="en-US" i="1" dirty="0"/>
              <a:t>    </a:t>
            </a:r>
            <a:r>
              <a:rPr lang="en-US" dirty="0"/>
              <a:t>},</a:t>
            </a:r>
            <a:br>
              <a:rPr lang="en-US" dirty="0"/>
            </a:br>
            <a:r>
              <a:rPr lang="en-US" dirty="0"/>
              <a:t>    </a:t>
            </a:r>
            <a:r>
              <a:rPr lang="en-US" dirty="0" err="1"/>
              <a:t>api</a:t>
            </a:r>
            <a:r>
              <a:rPr lang="en-US" dirty="0"/>
              <a:t>: {</a:t>
            </a:r>
            <a:br>
              <a:rPr lang="en-US" dirty="0"/>
            </a:br>
            <a:r>
              <a:rPr lang="en-US" dirty="0"/>
              <a:t>        </a:t>
            </a:r>
            <a:r>
              <a:rPr lang="en-US" dirty="0" err="1"/>
              <a:t>invokeUrl</a:t>
            </a:r>
            <a:r>
              <a:rPr lang="en-US" dirty="0"/>
              <a:t>: 'https://3stehybb7a.execute-api.us-east-2.amazonaws.com/prod'</a:t>
            </a:r>
            <a:br>
              <a:rPr lang="en-US" i="1" dirty="0"/>
            </a:br>
            <a:r>
              <a:rPr lang="en-US" i="1" dirty="0"/>
              <a:t>    </a:t>
            </a:r>
            <a:r>
              <a:rPr lang="en-US" dirty="0"/>
              <a:t>}</a:t>
            </a:r>
            <a:br>
              <a:rPr lang="en-US" dirty="0"/>
            </a:br>
            <a:r>
              <a:rPr lang="en-US" dirty="0"/>
              <a:t>};</a:t>
            </a:r>
            <a:br>
              <a:rPr lang="en-US" dirty="0"/>
            </a:br>
            <a:endParaRPr lang="en-US" dirty="0"/>
          </a:p>
        </p:txBody>
      </p:sp>
    </p:spTree>
    <p:extLst>
      <p:ext uri="{BB962C8B-B14F-4D97-AF65-F5344CB8AC3E}">
        <p14:creationId xmlns:p14="http://schemas.microsoft.com/office/powerpoint/2010/main" val="34391854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89C32-6294-8249-BC90-2FCC7A976D02}"/>
              </a:ext>
            </a:extLst>
          </p:cNvPr>
          <p:cNvSpPr>
            <a:spLocks noGrp="1"/>
          </p:cNvSpPr>
          <p:nvPr>
            <p:ph type="title"/>
          </p:nvPr>
        </p:nvSpPr>
        <p:spPr/>
        <p:txBody>
          <a:bodyPr>
            <a:normAutofit fontScale="90000"/>
          </a:bodyPr>
          <a:lstStyle/>
          <a:p>
            <a:r>
              <a:rPr lang="en-US" dirty="0"/>
              <a:t>Module 4:</a:t>
            </a:r>
            <a:br>
              <a:rPr lang="en-US" dirty="0"/>
            </a:br>
            <a:r>
              <a:rPr lang="en-US" dirty="0"/>
              <a:t>Deploy a RESTful API</a:t>
            </a:r>
            <a:br>
              <a:rPr lang="en-US" dirty="0"/>
            </a:br>
            <a:endParaRPr lang="en-US" dirty="0"/>
          </a:p>
        </p:txBody>
      </p:sp>
      <p:sp>
        <p:nvSpPr>
          <p:cNvPr id="3" name="Content Placeholder 2">
            <a:extLst>
              <a:ext uri="{FF2B5EF4-FFF2-40B4-BE49-F238E27FC236}">
                <a16:creationId xmlns:a16="http://schemas.microsoft.com/office/drawing/2014/main" id="{CDCF615F-13BD-7441-B2B9-8B63EB1400EE}"/>
              </a:ext>
            </a:extLst>
          </p:cNvPr>
          <p:cNvSpPr>
            <a:spLocks noGrp="1"/>
          </p:cNvSpPr>
          <p:nvPr>
            <p:ph idx="1"/>
          </p:nvPr>
        </p:nvSpPr>
        <p:spPr/>
        <p:txBody>
          <a:bodyPr/>
          <a:lstStyle/>
          <a:p>
            <a:r>
              <a:rPr lang="en-US" dirty="0"/>
              <a:t>Overview</a:t>
            </a:r>
          </a:p>
          <a:p>
            <a:r>
              <a:rPr lang="en-US" dirty="0"/>
              <a:t>In this module you'll use Amazon API Gateway to expose the Lambda function you built in the previous module as a RESTful API. This API will be accessible on the public Internet. It will be secured using the Amazon Cognito user pool you created in the previous module. Using this configuration you will then turn your statically hosted website into a dynamic web application by adding client-side JavaScript that makes AJAX calls to the exposed APIs.</a:t>
            </a:r>
          </a:p>
          <a:p>
            <a:endParaRPr lang="en-US" dirty="0"/>
          </a:p>
        </p:txBody>
      </p:sp>
    </p:spTree>
    <p:extLst>
      <p:ext uri="{BB962C8B-B14F-4D97-AF65-F5344CB8AC3E}">
        <p14:creationId xmlns:p14="http://schemas.microsoft.com/office/powerpoint/2010/main" val="17631280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C4C09-270C-6543-BEF7-5762A11EAD96}"/>
              </a:ext>
            </a:extLst>
          </p:cNvPr>
          <p:cNvSpPr>
            <a:spLocks noGrp="1"/>
          </p:cNvSpPr>
          <p:nvPr>
            <p:ph type="title"/>
          </p:nvPr>
        </p:nvSpPr>
        <p:spPr/>
        <p:txBody>
          <a:bodyPr/>
          <a:lstStyle/>
          <a:p>
            <a:r>
              <a:rPr lang="en-US" dirty="0"/>
              <a:t>Architecture</a:t>
            </a:r>
          </a:p>
        </p:txBody>
      </p:sp>
      <p:pic>
        <p:nvPicPr>
          <p:cNvPr id="1026" name="Picture 2" descr="Serverless_Web_App_LP_assets-03">
            <a:extLst>
              <a:ext uri="{FF2B5EF4-FFF2-40B4-BE49-F238E27FC236}">
                <a16:creationId xmlns:a16="http://schemas.microsoft.com/office/drawing/2014/main" id="{1E7CF340-BF06-194B-BBE7-552F5266CD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4305" y="1556732"/>
            <a:ext cx="8893336" cy="4945129"/>
          </a:xfrm>
          <a:prstGeom prst="rect">
            <a:avLst/>
          </a:prstGeom>
          <a:solidFill>
            <a:schemeClr val="tx1"/>
          </a:solidFill>
        </p:spPr>
      </p:pic>
    </p:spTree>
    <p:extLst>
      <p:ext uri="{BB962C8B-B14F-4D97-AF65-F5344CB8AC3E}">
        <p14:creationId xmlns:p14="http://schemas.microsoft.com/office/powerpoint/2010/main" val="13902385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21E5E-9B72-D549-BFB3-08AC9E53C78F}"/>
              </a:ext>
            </a:extLst>
          </p:cNvPr>
          <p:cNvSpPr>
            <a:spLocks noGrp="1"/>
          </p:cNvSpPr>
          <p:nvPr>
            <p:ph type="title"/>
          </p:nvPr>
        </p:nvSpPr>
        <p:spPr/>
        <p:txBody>
          <a:bodyPr/>
          <a:lstStyle/>
          <a:p>
            <a:r>
              <a:rPr lang="en-US" dirty="0"/>
              <a:t>Create new REST API</a:t>
            </a:r>
          </a:p>
        </p:txBody>
      </p:sp>
      <p:pic>
        <p:nvPicPr>
          <p:cNvPr id="4" name="Picture 3">
            <a:extLst>
              <a:ext uri="{FF2B5EF4-FFF2-40B4-BE49-F238E27FC236}">
                <a16:creationId xmlns:a16="http://schemas.microsoft.com/office/drawing/2014/main" id="{EC1EF0F8-B53E-6C45-9B89-524247D0324B}"/>
              </a:ext>
            </a:extLst>
          </p:cNvPr>
          <p:cNvPicPr>
            <a:picLocks noChangeAspect="1"/>
          </p:cNvPicPr>
          <p:nvPr/>
        </p:nvPicPr>
        <p:blipFill>
          <a:blip r:embed="rId2"/>
          <a:stretch>
            <a:fillRect/>
          </a:stretch>
        </p:blipFill>
        <p:spPr>
          <a:xfrm>
            <a:off x="8961" y="0"/>
            <a:ext cx="1612900" cy="1155700"/>
          </a:xfrm>
          <a:prstGeom prst="round2DiagRect">
            <a:avLst>
              <a:gd name="adj1" fmla="val 16667"/>
              <a:gd name="adj2" fmla="val 0"/>
            </a:avLst>
          </a:prstGeom>
          <a:ln w="19050" cap="sq">
            <a:solidFill>
              <a:srgbClr val="FFFFFF"/>
            </a:solidFill>
            <a:miter lim="800000"/>
          </a:ln>
          <a:effectLst>
            <a:outerShdw blurRad="254000" algn="tl" rotWithShape="0">
              <a:srgbClr val="000000">
                <a:alpha val="43000"/>
              </a:srgbClr>
            </a:outerShdw>
          </a:effectLst>
        </p:spPr>
      </p:pic>
      <p:pic>
        <p:nvPicPr>
          <p:cNvPr id="5" name="Picture 4">
            <a:extLst>
              <a:ext uri="{FF2B5EF4-FFF2-40B4-BE49-F238E27FC236}">
                <a16:creationId xmlns:a16="http://schemas.microsoft.com/office/drawing/2014/main" id="{A8272FC3-2FF5-9D40-82A1-9A88BED656CF}"/>
              </a:ext>
            </a:extLst>
          </p:cNvPr>
          <p:cNvPicPr>
            <a:picLocks noChangeAspect="1"/>
          </p:cNvPicPr>
          <p:nvPr/>
        </p:nvPicPr>
        <p:blipFill>
          <a:blip r:embed="rId3"/>
          <a:stretch>
            <a:fillRect/>
          </a:stretch>
        </p:blipFill>
        <p:spPr>
          <a:xfrm>
            <a:off x="2694521" y="3695035"/>
            <a:ext cx="1041400" cy="457200"/>
          </a:xfrm>
          <a:prstGeom prst="rect">
            <a:avLst/>
          </a:prstGeom>
        </p:spPr>
      </p:pic>
      <p:pic>
        <p:nvPicPr>
          <p:cNvPr id="6" name="Picture 5">
            <a:extLst>
              <a:ext uri="{FF2B5EF4-FFF2-40B4-BE49-F238E27FC236}">
                <a16:creationId xmlns:a16="http://schemas.microsoft.com/office/drawing/2014/main" id="{43B3A784-72F4-664D-9747-BD6FFBBCFD36}"/>
              </a:ext>
            </a:extLst>
          </p:cNvPr>
          <p:cNvPicPr>
            <a:picLocks noChangeAspect="1"/>
          </p:cNvPicPr>
          <p:nvPr/>
        </p:nvPicPr>
        <p:blipFill>
          <a:blip r:embed="rId4"/>
          <a:stretch>
            <a:fillRect/>
          </a:stretch>
        </p:blipFill>
        <p:spPr>
          <a:xfrm>
            <a:off x="979360" y="1346670"/>
            <a:ext cx="1739900" cy="2387600"/>
          </a:xfrm>
          <a:prstGeom prst="rect">
            <a:avLst/>
          </a:prstGeom>
        </p:spPr>
      </p:pic>
      <p:pic>
        <p:nvPicPr>
          <p:cNvPr id="7" name="Picture 6">
            <a:extLst>
              <a:ext uri="{FF2B5EF4-FFF2-40B4-BE49-F238E27FC236}">
                <a16:creationId xmlns:a16="http://schemas.microsoft.com/office/drawing/2014/main" id="{1CAC1345-3438-EB4B-8868-47B5879A4FD4}"/>
              </a:ext>
            </a:extLst>
          </p:cNvPr>
          <p:cNvPicPr>
            <a:picLocks noChangeAspect="1"/>
          </p:cNvPicPr>
          <p:nvPr/>
        </p:nvPicPr>
        <p:blipFill>
          <a:blip r:embed="rId5"/>
          <a:stretch>
            <a:fillRect/>
          </a:stretch>
        </p:blipFill>
        <p:spPr>
          <a:xfrm>
            <a:off x="4117163" y="2412552"/>
            <a:ext cx="4203700" cy="3378200"/>
          </a:xfrm>
          <a:prstGeom prst="rect">
            <a:avLst/>
          </a:prstGeom>
        </p:spPr>
      </p:pic>
      <p:pic>
        <p:nvPicPr>
          <p:cNvPr id="8" name="Picture 7">
            <a:extLst>
              <a:ext uri="{FF2B5EF4-FFF2-40B4-BE49-F238E27FC236}">
                <a16:creationId xmlns:a16="http://schemas.microsoft.com/office/drawing/2014/main" id="{3E4F2E5F-F56B-1E4B-8B26-53C4ED5479FF}"/>
              </a:ext>
            </a:extLst>
          </p:cNvPr>
          <p:cNvPicPr>
            <a:picLocks noChangeAspect="1"/>
          </p:cNvPicPr>
          <p:nvPr/>
        </p:nvPicPr>
        <p:blipFill>
          <a:blip r:embed="rId6"/>
          <a:stretch>
            <a:fillRect/>
          </a:stretch>
        </p:blipFill>
        <p:spPr>
          <a:xfrm>
            <a:off x="8880566" y="5398541"/>
            <a:ext cx="838200" cy="355600"/>
          </a:xfrm>
          <a:prstGeom prst="rect">
            <a:avLst/>
          </a:prstGeom>
        </p:spPr>
      </p:pic>
    </p:spTree>
    <p:extLst>
      <p:ext uri="{BB962C8B-B14F-4D97-AF65-F5344CB8AC3E}">
        <p14:creationId xmlns:p14="http://schemas.microsoft.com/office/powerpoint/2010/main" val="20552419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3AD52-62F4-7F4E-B0FC-A8BB0F4E68F8}"/>
              </a:ext>
            </a:extLst>
          </p:cNvPr>
          <p:cNvSpPr>
            <a:spLocks noGrp="1"/>
          </p:cNvSpPr>
          <p:nvPr>
            <p:ph type="title"/>
          </p:nvPr>
        </p:nvSpPr>
        <p:spPr/>
        <p:txBody>
          <a:bodyPr>
            <a:normAutofit/>
          </a:bodyPr>
          <a:lstStyle/>
          <a:p>
            <a:r>
              <a:rPr lang="en-US" dirty="0"/>
              <a:t>Create a Cognito User Pools Authorizer</a:t>
            </a:r>
          </a:p>
        </p:txBody>
      </p:sp>
      <p:pic>
        <p:nvPicPr>
          <p:cNvPr id="5" name="Picture 4">
            <a:extLst>
              <a:ext uri="{FF2B5EF4-FFF2-40B4-BE49-F238E27FC236}">
                <a16:creationId xmlns:a16="http://schemas.microsoft.com/office/drawing/2014/main" id="{37AB6FEC-F2EA-9C4D-919F-CB64F69A22FF}"/>
              </a:ext>
            </a:extLst>
          </p:cNvPr>
          <p:cNvPicPr>
            <a:picLocks noChangeAspect="1"/>
          </p:cNvPicPr>
          <p:nvPr/>
        </p:nvPicPr>
        <p:blipFill>
          <a:blip r:embed="rId2"/>
          <a:stretch>
            <a:fillRect/>
          </a:stretch>
        </p:blipFill>
        <p:spPr>
          <a:xfrm>
            <a:off x="284447" y="1346670"/>
            <a:ext cx="3479800" cy="2641600"/>
          </a:xfrm>
          <a:prstGeom prst="rect">
            <a:avLst/>
          </a:prstGeom>
        </p:spPr>
      </p:pic>
      <p:pic>
        <p:nvPicPr>
          <p:cNvPr id="6" name="Picture 5">
            <a:extLst>
              <a:ext uri="{FF2B5EF4-FFF2-40B4-BE49-F238E27FC236}">
                <a16:creationId xmlns:a16="http://schemas.microsoft.com/office/drawing/2014/main" id="{8010D0E1-D5EB-294A-8B85-3EA35A18AB90}"/>
              </a:ext>
            </a:extLst>
          </p:cNvPr>
          <p:cNvPicPr>
            <a:picLocks noChangeAspect="1"/>
          </p:cNvPicPr>
          <p:nvPr/>
        </p:nvPicPr>
        <p:blipFill>
          <a:blip r:embed="rId3"/>
          <a:stretch>
            <a:fillRect/>
          </a:stretch>
        </p:blipFill>
        <p:spPr>
          <a:xfrm>
            <a:off x="2065067" y="1663230"/>
            <a:ext cx="3492500" cy="3848100"/>
          </a:xfrm>
          <a:prstGeom prst="rect">
            <a:avLst/>
          </a:prstGeom>
        </p:spPr>
      </p:pic>
      <p:pic>
        <p:nvPicPr>
          <p:cNvPr id="7" name="Picture 6">
            <a:extLst>
              <a:ext uri="{FF2B5EF4-FFF2-40B4-BE49-F238E27FC236}">
                <a16:creationId xmlns:a16="http://schemas.microsoft.com/office/drawing/2014/main" id="{FC3DD229-6899-F748-9C74-3284645C7D30}"/>
              </a:ext>
            </a:extLst>
          </p:cNvPr>
          <p:cNvPicPr>
            <a:picLocks noChangeAspect="1"/>
          </p:cNvPicPr>
          <p:nvPr/>
        </p:nvPicPr>
        <p:blipFill>
          <a:blip r:embed="rId4"/>
          <a:stretch>
            <a:fillRect/>
          </a:stretch>
        </p:blipFill>
        <p:spPr>
          <a:xfrm>
            <a:off x="6108918" y="4804654"/>
            <a:ext cx="3390900" cy="1600200"/>
          </a:xfrm>
          <a:prstGeom prst="rect">
            <a:avLst/>
          </a:prstGeom>
        </p:spPr>
      </p:pic>
      <p:sp>
        <p:nvSpPr>
          <p:cNvPr id="8" name="Content Placeholder 2">
            <a:extLst>
              <a:ext uri="{FF2B5EF4-FFF2-40B4-BE49-F238E27FC236}">
                <a16:creationId xmlns:a16="http://schemas.microsoft.com/office/drawing/2014/main" id="{9A16122A-994A-F94C-BB7D-61DECFED541E}"/>
              </a:ext>
            </a:extLst>
          </p:cNvPr>
          <p:cNvSpPr>
            <a:spLocks noGrp="1"/>
          </p:cNvSpPr>
          <p:nvPr>
            <p:ph idx="1"/>
          </p:nvPr>
        </p:nvSpPr>
        <p:spPr>
          <a:xfrm>
            <a:off x="5633545" y="1746105"/>
            <a:ext cx="5612523" cy="2920600"/>
          </a:xfrm>
        </p:spPr>
        <p:txBody>
          <a:bodyPr>
            <a:normAutofit/>
          </a:bodyPr>
          <a:lstStyle/>
          <a:p>
            <a:r>
              <a:rPr lang="en-US" dirty="0"/>
              <a:t>Amazon API Gateway can use the JWT tokens returned by Cognito User Pools to authenticate API calls. In this step you'll configure an authorizer for your API to use the user pool you created in Module 2.</a:t>
            </a:r>
            <a:br>
              <a:rPr lang="en-US" dirty="0"/>
            </a:br>
            <a:endParaRPr lang="en-US" dirty="0"/>
          </a:p>
        </p:txBody>
      </p:sp>
      <p:sp>
        <p:nvSpPr>
          <p:cNvPr id="9" name="Oval 8">
            <a:extLst>
              <a:ext uri="{FF2B5EF4-FFF2-40B4-BE49-F238E27FC236}">
                <a16:creationId xmlns:a16="http://schemas.microsoft.com/office/drawing/2014/main" id="{82E80DFA-3B55-614A-B8BA-EBBDA7441407}"/>
              </a:ext>
            </a:extLst>
          </p:cNvPr>
          <p:cNvSpPr/>
          <p:nvPr/>
        </p:nvSpPr>
        <p:spPr>
          <a:xfrm>
            <a:off x="3027605" y="5038364"/>
            <a:ext cx="861222" cy="472966"/>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8957D22C-FC1B-D340-B827-A6D5E4AE2394}"/>
              </a:ext>
            </a:extLst>
          </p:cNvPr>
          <p:cNvSpPr/>
          <p:nvPr/>
        </p:nvSpPr>
        <p:spPr>
          <a:xfrm>
            <a:off x="7704081" y="6049944"/>
            <a:ext cx="588581" cy="354910"/>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24895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285D3-5827-2B44-9D31-30CF0B631419}"/>
              </a:ext>
            </a:extLst>
          </p:cNvPr>
          <p:cNvSpPr>
            <a:spLocks noGrp="1"/>
          </p:cNvSpPr>
          <p:nvPr>
            <p:ph type="title"/>
          </p:nvPr>
        </p:nvSpPr>
        <p:spPr/>
        <p:txBody>
          <a:bodyPr>
            <a:normAutofit/>
          </a:bodyPr>
          <a:lstStyle/>
          <a:p>
            <a:r>
              <a:rPr lang="en-US" dirty="0"/>
              <a:t>Verify your authorizer configuration</a:t>
            </a:r>
          </a:p>
        </p:txBody>
      </p:sp>
      <p:pic>
        <p:nvPicPr>
          <p:cNvPr id="6" name="Picture 5">
            <a:extLst>
              <a:ext uri="{FF2B5EF4-FFF2-40B4-BE49-F238E27FC236}">
                <a16:creationId xmlns:a16="http://schemas.microsoft.com/office/drawing/2014/main" id="{E2AEBD74-6FFE-624C-87D3-6EC0389834E0}"/>
              </a:ext>
            </a:extLst>
          </p:cNvPr>
          <p:cNvPicPr>
            <a:picLocks noChangeAspect="1"/>
          </p:cNvPicPr>
          <p:nvPr/>
        </p:nvPicPr>
        <p:blipFill>
          <a:blip r:embed="rId2"/>
          <a:stretch>
            <a:fillRect/>
          </a:stretch>
        </p:blipFill>
        <p:spPr>
          <a:xfrm>
            <a:off x="2850014" y="3429000"/>
            <a:ext cx="3390900" cy="1600200"/>
          </a:xfrm>
          <a:prstGeom prst="rect">
            <a:avLst/>
          </a:prstGeom>
        </p:spPr>
      </p:pic>
      <p:pic>
        <p:nvPicPr>
          <p:cNvPr id="3" name="Picture 2">
            <a:extLst>
              <a:ext uri="{FF2B5EF4-FFF2-40B4-BE49-F238E27FC236}">
                <a16:creationId xmlns:a16="http://schemas.microsoft.com/office/drawing/2014/main" id="{7518F8D2-B285-174B-90A6-8EC39CDB1864}"/>
              </a:ext>
            </a:extLst>
          </p:cNvPr>
          <p:cNvPicPr>
            <a:picLocks noChangeAspect="1"/>
          </p:cNvPicPr>
          <p:nvPr/>
        </p:nvPicPr>
        <p:blipFill rotWithShape="1">
          <a:blip r:embed="rId3"/>
          <a:srcRect r="32939"/>
          <a:stretch/>
        </p:blipFill>
        <p:spPr>
          <a:xfrm>
            <a:off x="402240" y="1526664"/>
            <a:ext cx="5030623" cy="1743375"/>
          </a:xfrm>
          <a:prstGeom prst="rect">
            <a:avLst/>
          </a:prstGeom>
        </p:spPr>
      </p:pic>
      <p:pic>
        <p:nvPicPr>
          <p:cNvPr id="7" name="Picture 6">
            <a:extLst>
              <a:ext uri="{FF2B5EF4-FFF2-40B4-BE49-F238E27FC236}">
                <a16:creationId xmlns:a16="http://schemas.microsoft.com/office/drawing/2014/main" id="{211D59FD-0731-534B-9B6A-3DCEDCABAE15}"/>
              </a:ext>
            </a:extLst>
          </p:cNvPr>
          <p:cNvPicPr>
            <a:picLocks noChangeAspect="1"/>
          </p:cNvPicPr>
          <p:nvPr/>
        </p:nvPicPr>
        <p:blipFill>
          <a:blip r:embed="rId4"/>
          <a:stretch>
            <a:fillRect/>
          </a:stretch>
        </p:blipFill>
        <p:spPr>
          <a:xfrm>
            <a:off x="6759138" y="2986444"/>
            <a:ext cx="4368800" cy="3733800"/>
          </a:xfrm>
          <a:prstGeom prst="rect">
            <a:avLst/>
          </a:prstGeom>
        </p:spPr>
      </p:pic>
    </p:spTree>
    <p:extLst>
      <p:ext uri="{BB962C8B-B14F-4D97-AF65-F5344CB8AC3E}">
        <p14:creationId xmlns:p14="http://schemas.microsoft.com/office/powerpoint/2010/main" val="16453666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29B9A-BEE5-4242-A146-460A3A247E46}"/>
              </a:ext>
            </a:extLst>
          </p:cNvPr>
          <p:cNvSpPr>
            <a:spLocks noGrp="1"/>
          </p:cNvSpPr>
          <p:nvPr>
            <p:ph type="title"/>
          </p:nvPr>
        </p:nvSpPr>
        <p:spPr/>
        <p:txBody>
          <a:bodyPr>
            <a:normAutofit/>
          </a:bodyPr>
          <a:lstStyle/>
          <a:p>
            <a:r>
              <a:rPr lang="en-US" dirty="0"/>
              <a:t>Create a new resource and method</a:t>
            </a:r>
            <a:br>
              <a:rPr lang="en-US" dirty="0"/>
            </a:br>
            <a:r>
              <a:rPr lang="en-US" dirty="0"/>
              <a:t>steps a-f</a:t>
            </a:r>
          </a:p>
        </p:txBody>
      </p:sp>
      <p:sp>
        <p:nvSpPr>
          <p:cNvPr id="3" name="Content Placeholder 2">
            <a:extLst>
              <a:ext uri="{FF2B5EF4-FFF2-40B4-BE49-F238E27FC236}">
                <a16:creationId xmlns:a16="http://schemas.microsoft.com/office/drawing/2014/main" id="{F67226F1-D705-964B-AA4C-951E423E7873}"/>
              </a:ext>
            </a:extLst>
          </p:cNvPr>
          <p:cNvSpPr>
            <a:spLocks noGrp="1"/>
          </p:cNvSpPr>
          <p:nvPr>
            <p:ph idx="1"/>
          </p:nvPr>
        </p:nvSpPr>
        <p:spPr>
          <a:xfrm>
            <a:off x="2773599" y="2052117"/>
            <a:ext cx="7796540" cy="1476392"/>
          </a:xfrm>
        </p:spPr>
        <p:txBody>
          <a:bodyPr>
            <a:normAutofit lnSpcReduction="10000"/>
          </a:bodyPr>
          <a:lstStyle/>
          <a:p>
            <a:r>
              <a:rPr lang="en-US" dirty="0"/>
              <a:t>Create a new resource called </a:t>
            </a:r>
            <a:r>
              <a:rPr lang="en-US" dirty="0">
                <a:solidFill>
                  <a:schemeClr val="tx2">
                    <a:lumMod val="50000"/>
                  </a:schemeClr>
                </a:solidFill>
              </a:rPr>
              <a:t>/ride </a:t>
            </a:r>
            <a:r>
              <a:rPr lang="en-US" dirty="0"/>
              <a:t>within your API. Then create a POST method for that resource and configure it to use a Lambda proxy integration backed by the </a:t>
            </a:r>
            <a:r>
              <a:rPr lang="en-US" dirty="0" err="1"/>
              <a:t>RequestUnicorn</a:t>
            </a:r>
            <a:r>
              <a:rPr lang="en-US" dirty="0"/>
              <a:t> function you created in the first step of this module.</a:t>
            </a:r>
          </a:p>
        </p:txBody>
      </p:sp>
      <p:pic>
        <p:nvPicPr>
          <p:cNvPr id="4" name="Picture 3">
            <a:extLst>
              <a:ext uri="{FF2B5EF4-FFF2-40B4-BE49-F238E27FC236}">
                <a16:creationId xmlns:a16="http://schemas.microsoft.com/office/drawing/2014/main" id="{4D34C343-26E1-7E48-81E2-15B5F2B286F0}"/>
              </a:ext>
            </a:extLst>
          </p:cNvPr>
          <p:cNvPicPr>
            <a:picLocks noChangeAspect="1"/>
          </p:cNvPicPr>
          <p:nvPr/>
        </p:nvPicPr>
        <p:blipFill>
          <a:blip r:embed="rId2"/>
          <a:stretch>
            <a:fillRect/>
          </a:stretch>
        </p:blipFill>
        <p:spPr>
          <a:xfrm>
            <a:off x="703499" y="3528509"/>
            <a:ext cx="4140200" cy="1778000"/>
          </a:xfrm>
          <a:prstGeom prst="rect">
            <a:avLst/>
          </a:prstGeom>
        </p:spPr>
      </p:pic>
      <p:pic>
        <p:nvPicPr>
          <p:cNvPr id="5" name="Picture 4">
            <a:extLst>
              <a:ext uri="{FF2B5EF4-FFF2-40B4-BE49-F238E27FC236}">
                <a16:creationId xmlns:a16="http://schemas.microsoft.com/office/drawing/2014/main" id="{D37645CB-FCD3-A241-974D-AC6C40A850A9}"/>
              </a:ext>
            </a:extLst>
          </p:cNvPr>
          <p:cNvPicPr>
            <a:picLocks noChangeAspect="1"/>
          </p:cNvPicPr>
          <p:nvPr/>
        </p:nvPicPr>
        <p:blipFill>
          <a:blip r:embed="rId3"/>
          <a:stretch>
            <a:fillRect/>
          </a:stretch>
        </p:blipFill>
        <p:spPr>
          <a:xfrm>
            <a:off x="5198692" y="3528509"/>
            <a:ext cx="6451600" cy="3187700"/>
          </a:xfrm>
          <a:prstGeom prst="rect">
            <a:avLst/>
          </a:prstGeom>
        </p:spPr>
      </p:pic>
      <p:sp>
        <p:nvSpPr>
          <p:cNvPr id="6" name="Oval 5">
            <a:extLst>
              <a:ext uri="{FF2B5EF4-FFF2-40B4-BE49-F238E27FC236}">
                <a16:creationId xmlns:a16="http://schemas.microsoft.com/office/drawing/2014/main" id="{F6EC9B71-9C0A-674D-88C1-D4E47D85E78B}"/>
              </a:ext>
            </a:extLst>
          </p:cNvPr>
          <p:cNvSpPr/>
          <p:nvPr/>
        </p:nvSpPr>
        <p:spPr>
          <a:xfrm>
            <a:off x="7179678" y="5576978"/>
            <a:ext cx="482363" cy="472966"/>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17EF0EF8-1950-774E-97D5-39A69A6F320F}"/>
              </a:ext>
            </a:extLst>
          </p:cNvPr>
          <p:cNvSpPr/>
          <p:nvPr/>
        </p:nvSpPr>
        <p:spPr>
          <a:xfrm>
            <a:off x="10458906" y="6284754"/>
            <a:ext cx="1191386" cy="472966"/>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3461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23A06AAA-5414-46B1-8F5F-DA6CFCFFFAE5}"/>
              </a:ext>
            </a:extLst>
          </p:cNvPr>
          <p:cNvSpPr>
            <a:spLocks noGrp="1"/>
          </p:cNvSpPr>
          <p:nvPr>
            <p:ph idx="1"/>
          </p:nvPr>
        </p:nvSpPr>
        <p:spPr>
          <a:xfrm>
            <a:off x="1221916" y="2052116"/>
            <a:ext cx="3858084" cy="3997828"/>
          </a:xfrm>
        </p:spPr>
        <p:txBody>
          <a:bodyPr>
            <a:normAutofit/>
          </a:bodyPr>
          <a:lstStyle/>
          <a:p>
            <a:r>
              <a:rPr lang="en-US" sz="1800" dirty="0"/>
              <a:t>We remove four attributes from Alice</a:t>
            </a:r>
          </a:p>
          <a:p>
            <a:r>
              <a:rPr lang="en-US" sz="1800" dirty="0"/>
              <a:t>We add four new attributes to Dan</a:t>
            </a:r>
          </a:p>
          <a:p>
            <a:r>
              <a:rPr lang="en-US" sz="1800" dirty="0"/>
              <a:t>Lots of manual work</a:t>
            </a:r>
          </a:p>
        </p:txBody>
      </p:sp>
      <p:graphicFrame>
        <p:nvGraphicFramePr>
          <p:cNvPr id="7" name="Content Placeholder 3">
            <a:extLst>
              <a:ext uri="{FF2B5EF4-FFF2-40B4-BE49-F238E27FC236}">
                <a16:creationId xmlns:a16="http://schemas.microsoft.com/office/drawing/2014/main" id="{920285C5-0E18-8447-9D76-821A7617F95D}"/>
              </a:ext>
            </a:extLst>
          </p:cNvPr>
          <p:cNvGraphicFramePr>
            <a:graphicFrameLocks/>
          </p:cNvGraphicFramePr>
          <p:nvPr>
            <p:extLst>
              <p:ext uri="{D42A27DB-BD31-4B8C-83A1-F6EECF244321}">
                <p14:modId xmlns:p14="http://schemas.microsoft.com/office/powerpoint/2010/main" val="3656746003"/>
              </p:ext>
            </p:extLst>
          </p:nvPr>
        </p:nvGraphicFramePr>
        <p:xfrm>
          <a:off x="5024120" y="2052116"/>
          <a:ext cx="6205841" cy="4050913"/>
        </p:xfrm>
        <a:graphic>
          <a:graphicData uri="http://schemas.openxmlformats.org/drawingml/2006/table">
            <a:tbl>
              <a:tblPr firstRow="1" bandRow="1">
                <a:tableStyleId>{6E25E649-3F16-4E02-A733-19D2CDBF48F0}</a:tableStyleId>
              </a:tblPr>
              <a:tblGrid>
                <a:gridCol w="1215016">
                  <a:extLst>
                    <a:ext uri="{9D8B030D-6E8A-4147-A177-3AD203B41FA5}">
                      <a16:colId xmlns:a16="http://schemas.microsoft.com/office/drawing/2014/main" val="615292657"/>
                    </a:ext>
                  </a:extLst>
                </a:gridCol>
                <a:gridCol w="962268">
                  <a:extLst>
                    <a:ext uri="{9D8B030D-6E8A-4147-A177-3AD203B41FA5}">
                      <a16:colId xmlns:a16="http://schemas.microsoft.com/office/drawing/2014/main" val="555760616"/>
                    </a:ext>
                  </a:extLst>
                </a:gridCol>
                <a:gridCol w="909153">
                  <a:extLst>
                    <a:ext uri="{9D8B030D-6E8A-4147-A177-3AD203B41FA5}">
                      <a16:colId xmlns:a16="http://schemas.microsoft.com/office/drawing/2014/main" val="2499674761"/>
                    </a:ext>
                  </a:extLst>
                </a:gridCol>
                <a:gridCol w="920143">
                  <a:extLst>
                    <a:ext uri="{9D8B030D-6E8A-4147-A177-3AD203B41FA5}">
                      <a16:colId xmlns:a16="http://schemas.microsoft.com/office/drawing/2014/main" val="2481531357"/>
                    </a:ext>
                  </a:extLst>
                </a:gridCol>
                <a:gridCol w="1209521">
                  <a:extLst>
                    <a:ext uri="{9D8B030D-6E8A-4147-A177-3AD203B41FA5}">
                      <a16:colId xmlns:a16="http://schemas.microsoft.com/office/drawing/2014/main" val="17131106"/>
                    </a:ext>
                  </a:extLst>
                </a:gridCol>
                <a:gridCol w="989740">
                  <a:extLst>
                    <a:ext uri="{9D8B030D-6E8A-4147-A177-3AD203B41FA5}">
                      <a16:colId xmlns:a16="http://schemas.microsoft.com/office/drawing/2014/main" val="2938884873"/>
                    </a:ext>
                  </a:extLst>
                </a:gridCol>
              </a:tblGrid>
              <a:tr h="948688">
                <a:tc>
                  <a:txBody>
                    <a:bodyPr/>
                    <a:lstStyle/>
                    <a:p>
                      <a:pPr algn="l" fontAlgn="b"/>
                      <a:endParaRPr lang="en-US" sz="400" b="0" i="0" u="none" strike="noStrike" dirty="0">
                        <a:solidFill>
                          <a:schemeClr val="bg1"/>
                        </a:solidFill>
                        <a:effectLst/>
                        <a:latin typeface="Calibri" panose="020F0502020204030204" pitchFamily="34" charset="0"/>
                      </a:endParaRPr>
                    </a:p>
                  </a:txBody>
                  <a:tcPr marL="3566" marR="3566" marT="3566" marB="0" anchor="b"/>
                </a:tc>
                <a:tc>
                  <a:txBody>
                    <a:bodyPr/>
                    <a:lstStyle/>
                    <a:p>
                      <a:pPr algn="l" fontAlgn="b"/>
                      <a:r>
                        <a:rPr lang="en-US" sz="1400" u="none" strike="noStrike" dirty="0">
                          <a:solidFill>
                            <a:schemeClr val="bg1"/>
                          </a:solidFill>
                          <a:effectLst/>
                        </a:rPr>
                        <a:t>Update Contact Info</a:t>
                      </a:r>
                      <a:endParaRPr lang="en-US" sz="1400" b="0" i="0" u="none" strike="noStrike" dirty="0">
                        <a:solidFill>
                          <a:schemeClr val="bg1"/>
                        </a:solidFill>
                        <a:effectLst/>
                        <a:latin typeface="Calibri" panose="020F0502020204030204" pitchFamily="34" charset="0"/>
                      </a:endParaRPr>
                    </a:p>
                  </a:txBody>
                  <a:tcPr marL="3566" marR="3566" marT="3566" marB="0" anchor="b"/>
                </a:tc>
                <a:tc>
                  <a:txBody>
                    <a:bodyPr/>
                    <a:lstStyle/>
                    <a:p>
                      <a:pPr algn="l" fontAlgn="b"/>
                      <a:r>
                        <a:rPr lang="en-US" sz="1400" u="none" strike="noStrike" dirty="0">
                          <a:solidFill>
                            <a:schemeClr val="bg1"/>
                          </a:solidFill>
                          <a:effectLst/>
                        </a:rPr>
                        <a:t>Update Salary</a:t>
                      </a:r>
                      <a:endParaRPr lang="en-US" sz="1400" b="0" i="0" u="none" strike="noStrike" dirty="0">
                        <a:solidFill>
                          <a:schemeClr val="bg1"/>
                        </a:solidFill>
                        <a:effectLst/>
                        <a:latin typeface="Calibri" panose="020F0502020204030204" pitchFamily="34" charset="0"/>
                      </a:endParaRPr>
                    </a:p>
                  </a:txBody>
                  <a:tcPr marL="3566" marR="3566" marT="3566" marB="0" anchor="b"/>
                </a:tc>
                <a:tc>
                  <a:txBody>
                    <a:bodyPr/>
                    <a:lstStyle/>
                    <a:p>
                      <a:pPr algn="l" fontAlgn="b"/>
                      <a:r>
                        <a:rPr lang="en-US" sz="1400" u="none" strike="noStrike" dirty="0">
                          <a:solidFill>
                            <a:schemeClr val="bg1"/>
                          </a:solidFill>
                          <a:effectLst/>
                        </a:rPr>
                        <a:t>Review Emp Data</a:t>
                      </a:r>
                      <a:endParaRPr lang="en-US" sz="1400" b="0" i="0" u="none" strike="noStrike" dirty="0">
                        <a:solidFill>
                          <a:schemeClr val="bg1"/>
                        </a:solidFill>
                        <a:effectLst/>
                        <a:latin typeface="Calibri" panose="020F0502020204030204" pitchFamily="34" charset="0"/>
                      </a:endParaRPr>
                    </a:p>
                  </a:txBody>
                  <a:tcPr marL="3566" marR="3566" marT="3566" marB="0" anchor="b"/>
                </a:tc>
                <a:tc>
                  <a:txBody>
                    <a:bodyPr/>
                    <a:lstStyle/>
                    <a:p>
                      <a:pPr algn="l" fontAlgn="b"/>
                      <a:r>
                        <a:rPr lang="en-US" sz="1400" u="none" strike="noStrike" dirty="0">
                          <a:solidFill>
                            <a:schemeClr val="bg1"/>
                          </a:solidFill>
                          <a:effectLst/>
                        </a:rPr>
                        <a:t>Terminate Employee</a:t>
                      </a:r>
                      <a:endParaRPr lang="en-US" sz="1400" b="0" i="0" u="none" strike="noStrike" dirty="0">
                        <a:solidFill>
                          <a:schemeClr val="bg1"/>
                        </a:solidFill>
                        <a:effectLst/>
                        <a:latin typeface="Calibri" panose="020F0502020204030204" pitchFamily="34" charset="0"/>
                      </a:endParaRPr>
                    </a:p>
                  </a:txBody>
                  <a:tcPr marL="3566" marR="3566" marT="3566" marB="0" anchor="b"/>
                </a:tc>
                <a:tc>
                  <a:txBody>
                    <a:bodyPr/>
                    <a:lstStyle/>
                    <a:p>
                      <a:pPr algn="l" fontAlgn="b"/>
                      <a:r>
                        <a:rPr lang="en-US" sz="1400" u="none" strike="noStrike" dirty="0">
                          <a:solidFill>
                            <a:schemeClr val="bg1"/>
                          </a:solidFill>
                          <a:effectLst/>
                        </a:rPr>
                        <a:t>Enter Yearly Review</a:t>
                      </a:r>
                      <a:endParaRPr lang="en-US" sz="1400" b="0" i="0" u="none" strike="noStrike" dirty="0">
                        <a:solidFill>
                          <a:schemeClr val="bg1"/>
                        </a:solidFill>
                        <a:effectLst/>
                        <a:latin typeface="Calibri" panose="020F0502020204030204" pitchFamily="34" charset="0"/>
                      </a:endParaRPr>
                    </a:p>
                  </a:txBody>
                  <a:tcPr marL="3566" marR="3566" marT="3566" marB="0" anchor="b"/>
                </a:tc>
                <a:extLst>
                  <a:ext uri="{0D108BD9-81ED-4DB2-BD59-A6C34878D82A}">
                    <a16:rowId xmlns:a16="http://schemas.microsoft.com/office/drawing/2014/main" val="3779837035"/>
                  </a:ext>
                </a:extLst>
              </a:tr>
              <a:tr h="443175">
                <a:tc>
                  <a:txBody>
                    <a:bodyPr/>
                    <a:lstStyle/>
                    <a:p>
                      <a:pPr algn="l" fontAlgn="b"/>
                      <a:r>
                        <a:rPr lang="en-US" sz="1800" u="none" strike="noStrike">
                          <a:effectLst/>
                        </a:rPr>
                        <a:t>Alice</a:t>
                      </a:r>
                      <a:endParaRPr lang="en-US" sz="1800" b="0" i="0" u="none" strike="noStrike">
                        <a:solidFill>
                          <a:srgbClr val="000000"/>
                        </a:solidFill>
                        <a:effectLst/>
                        <a:latin typeface="Calibri" panose="020F0502020204030204" pitchFamily="34" charset="0"/>
                      </a:endParaRPr>
                    </a:p>
                  </a:txBody>
                  <a:tcPr marL="3566" marR="3566" marT="3566" marB="0" anchor="b"/>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solidFill>
                      <a:srgbClr val="FF0000"/>
                    </a:solidFill>
                  </a:tcP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solidFill>
                      <a:srgbClr val="FF0000"/>
                    </a:solidFill>
                  </a:tcP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solidFill>
                      <a:srgbClr val="FF0000"/>
                    </a:solidFill>
                  </a:tcP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solidFill>
                      <a:srgbClr val="FF0000"/>
                    </a:solidFill>
                  </a:tcPr>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1475785926"/>
                  </a:ext>
                </a:extLst>
              </a:tr>
              <a:tr h="443175">
                <a:tc>
                  <a:txBody>
                    <a:bodyPr/>
                    <a:lstStyle/>
                    <a:p>
                      <a:pPr algn="l" fontAlgn="b"/>
                      <a:r>
                        <a:rPr lang="en-US" sz="1800" u="none" strike="noStrike">
                          <a:effectLst/>
                        </a:rPr>
                        <a:t>Betty</a:t>
                      </a:r>
                      <a:endParaRPr lang="en-US" sz="1800" b="0" i="0" u="none" strike="noStrike">
                        <a:solidFill>
                          <a:srgbClr val="000000"/>
                        </a:solidFill>
                        <a:effectLst/>
                        <a:latin typeface="Calibri" panose="020F0502020204030204" pitchFamily="34" charset="0"/>
                      </a:endParaRPr>
                    </a:p>
                  </a:txBody>
                  <a:tcPr marL="3566" marR="3566" marT="3566" marB="0" anchor="b"/>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2225692588"/>
                  </a:ext>
                </a:extLst>
              </a:tr>
              <a:tr h="443175">
                <a:tc>
                  <a:txBody>
                    <a:bodyPr/>
                    <a:lstStyle/>
                    <a:p>
                      <a:pPr algn="l" fontAlgn="b"/>
                      <a:r>
                        <a:rPr lang="en-US" sz="1800" u="none" strike="noStrike" dirty="0">
                          <a:effectLst/>
                        </a:rPr>
                        <a:t>Charles</a:t>
                      </a:r>
                      <a:endParaRPr lang="en-US" sz="1800" b="0" i="0" u="none" strike="noStrike" dirty="0">
                        <a:solidFill>
                          <a:srgbClr val="000000"/>
                        </a:solidFill>
                        <a:effectLst/>
                        <a:latin typeface="Calibri" panose="020F0502020204030204" pitchFamily="34" charset="0"/>
                      </a:endParaRPr>
                    </a:p>
                  </a:txBody>
                  <a:tcPr marL="3566" marR="3566" marT="3566" marB="0" anchor="b"/>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703924919"/>
                  </a:ext>
                </a:extLst>
              </a:tr>
              <a:tr h="443175">
                <a:tc>
                  <a:txBody>
                    <a:bodyPr/>
                    <a:lstStyle/>
                    <a:p>
                      <a:pPr algn="l" fontAlgn="b"/>
                      <a:r>
                        <a:rPr lang="en-US" sz="1800" u="none" strike="noStrike">
                          <a:effectLst/>
                        </a:rPr>
                        <a:t>Dan</a:t>
                      </a:r>
                      <a:endParaRPr lang="en-US" sz="1800" b="0" i="0" u="none" strike="noStrike">
                        <a:solidFill>
                          <a:srgbClr val="000000"/>
                        </a:solidFill>
                        <a:effectLst/>
                        <a:latin typeface="Calibri" panose="020F0502020204030204" pitchFamily="34" charset="0"/>
                      </a:endParaRPr>
                    </a:p>
                  </a:txBody>
                  <a:tcPr marL="3566" marR="3566" marT="3566" marB="0" anchor="b"/>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b="0" i="0" u="none" strike="noStrike" dirty="0">
                          <a:solidFill>
                            <a:srgbClr val="000000"/>
                          </a:solidFill>
                          <a:effectLst/>
                          <a:latin typeface="Calibri" panose="020F0502020204030204" pitchFamily="34" charset="0"/>
                        </a:rPr>
                        <a:t>X</a:t>
                      </a:r>
                    </a:p>
                  </a:txBody>
                  <a:tcPr marL="3566" marR="3566" marT="3566" marB="0" anchor="ctr">
                    <a:solidFill>
                      <a:schemeClr val="accent1">
                        <a:lumMod val="40000"/>
                        <a:lumOff val="60000"/>
                      </a:schemeClr>
                    </a:solidFill>
                  </a:tcPr>
                </a:tc>
                <a:tc>
                  <a:txBody>
                    <a:bodyPr/>
                    <a:lstStyle/>
                    <a:p>
                      <a:pPr algn="ctr" fontAlgn="ctr"/>
                      <a:r>
                        <a:rPr lang="en-US" sz="1800" b="0" i="0" u="none" strike="noStrike" dirty="0">
                          <a:solidFill>
                            <a:srgbClr val="000000"/>
                          </a:solidFill>
                          <a:effectLst/>
                          <a:latin typeface="Calibri" panose="020F0502020204030204" pitchFamily="34" charset="0"/>
                        </a:rPr>
                        <a:t>X</a:t>
                      </a:r>
                    </a:p>
                  </a:txBody>
                  <a:tcPr marL="3566" marR="3566" marT="3566" marB="0" anchor="ctr">
                    <a:solidFill>
                      <a:schemeClr val="accent1">
                        <a:lumMod val="40000"/>
                        <a:lumOff val="60000"/>
                      </a:schemeClr>
                    </a:solidFill>
                  </a:tcPr>
                </a:tc>
                <a:tc>
                  <a:txBody>
                    <a:bodyPr/>
                    <a:lstStyle/>
                    <a:p>
                      <a:pPr algn="ctr" fontAlgn="ctr"/>
                      <a:r>
                        <a:rPr lang="en-US" sz="1800" b="0" i="0" u="none" strike="noStrike" dirty="0">
                          <a:solidFill>
                            <a:srgbClr val="000000"/>
                          </a:solidFill>
                          <a:effectLst/>
                          <a:latin typeface="Calibri" panose="020F0502020204030204" pitchFamily="34" charset="0"/>
                        </a:rPr>
                        <a:t>X</a:t>
                      </a:r>
                    </a:p>
                  </a:txBody>
                  <a:tcPr marL="3566" marR="3566" marT="3566" marB="0" anchor="ctr">
                    <a:solidFill>
                      <a:schemeClr val="accent1">
                        <a:lumMod val="40000"/>
                        <a:lumOff val="60000"/>
                      </a:schemeClr>
                    </a:solidFill>
                  </a:tcPr>
                </a:tc>
                <a:tc>
                  <a:txBody>
                    <a:bodyPr/>
                    <a:lstStyle/>
                    <a:p>
                      <a:pPr algn="ctr" fontAlgn="ctr"/>
                      <a:r>
                        <a:rPr lang="en-US" sz="1800" b="0" i="0" u="none" strike="noStrike" dirty="0">
                          <a:solidFill>
                            <a:srgbClr val="000000"/>
                          </a:solidFill>
                          <a:effectLst/>
                          <a:latin typeface="Calibri" panose="020F0502020204030204" pitchFamily="34" charset="0"/>
                        </a:rPr>
                        <a:t>X</a:t>
                      </a:r>
                    </a:p>
                  </a:txBody>
                  <a:tcPr marL="3566" marR="3566" marT="3566" marB="0" anchor="ctr">
                    <a:solidFill>
                      <a:schemeClr val="accent1">
                        <a:lumMod val="40000"/>
                        <a:lumOff val="60000"/>
                      </a:schemeClr>
                    </a:solidFill>
                  </a:tcPr>
                </a:tc>
                <a:extLst>
                  <a:ext uri="{0D108BD9-81ED-4DB2-BD59-A6C34878D82A}">
                    <a16:rowId xmlns:a16="http://schemas.microsoft.com/office/drawing/2014/main" val="620839173"/>
                  </a:ext>
                </a:extLst>
              </a:tr>
              <a:tr h="443175">
                <a:tc>
                  <a:txBody>
                    <a:bodyPr/>
                    <a:lstStyle/>
                    <a:p>
                      <a:pPr algn="l" fontAlgn="b"/>
                      <a:r>
                        <a:rPr lang="en-US" sz="1800" u="none" strike="noStrike">
                          <a:effectLst/>
                        </a:rPr>
                        <a:t>Ezekial</a:t>
                      </a:r>
                      <a:endParaRPr lang="en-US" sz="1800" b="0" i="0" u="none" strike="noStrike">
                        <a:solidFill>
                          <a:srgbClr val="000000"/>
                        </a:solidFill>
                        <a:effectLst/>
                        <a:latin typeface="Calibri" panose="020F0502020204030204" pitchFamily="34" charset="0"/>
                      </a:endParaRPr>
                    </a:p>
                  </a:txBody>
                  <a:tcPr marL="3566" marR="3566" marT="3566" marB="0" anchor="b"/>
                </a:tc>
                <a:tc>
                  <a:txBody>
                    <a:bodyPr/>
                    <a:lstStyle/>
                    <a:p>
                      <a:pPr algn="ctr" fontAlgn="ctr"/>
                      <a:r>
                        <a:rPr lang="en-US" sz="1800" u="none" strike="noStrike" dirty="0">
                          <a:effectLst/>
                        </a:rPr>
                        <a:t>X</a:t>
                      </a:r>
                      <a:endParaRPr lang="en-US" sz="1800" b="0"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1541682843"/>
                  </a:ext>
                </a:extLst>
              </a:tr>
              <a:tr h="443175">
                <a:tc>
                  <a:txBody>
                    <a:bodyPr/>
                    <a:lstStyle/>
                    <a:p>
                      <a:pPr algn="l" fontAlgn="b"/>
                      <a:r>
                        <a:rPr lang="en-US" sz="1800" u="none" strike="noStrike">
                          <a:effectLst/>
                        </a:rPr>
                        <a:t>Freddie</a:t>
                      </a:r>
                      <a:endParaRPr lang="en-US" sz="1800" b="0" i="0" u="none" strike="noStrike">
                        <a:solidFill>
                          <a:srgbClr val="000000"/>
                        </a:solidFill>
                        <a:effectLst/>
                        <a:latin typeface="Calibri" panose="020F0502020204030204" pitchFamily="34" charset="0"/>
                      </a:endParaRPr>
                    </a:p>
                  </a:txBody>
                  <a:tcPr marL="3566" marR="3566" marT="3566" marB="0" anchor="b"/>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3342100016"/>
                  </a:ext>
                </a:extLst>
              </a:tr>
              <a:tr h="443175">
                <a:tc>
                  <a:txBody>
                    <a:bodyPr/>
                    <a:lstStyle/>
                    <a:p>
                      <a:pPr algn="l" fontAlgn="b"/>
                      <a:r>
                        <a:rPr lang="en-US" sz="1800" u="none" strike="noStrike">
                          <a:effectLst/>
                        </a:rPr>
                        <a:t>Gomez</a:t>
                      </a:r>
                      <a:endParaRPr lang="en-US" sz="1800" b="0" i="0" u="none" strike="noStrike">
                        <a:solidFill>
                          <a:srgbClr val="000000"/>
                        </a:solidFill>
                        <a:effectLst/>
                        <a:latin typeface="Calibri" panose="020F0502020204030204" pitchFamily="34" charset="0"/>
                      </a:endParaRPr>
                    </a:p>
                  </a:txBody>
                  <a:tcPr marL="3566" marR="3566" marT="3566" marB="0" anchor="b"/>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u="none" strike="noStrike" dirty="0">
                          <a:effectLst/>
                        </a:rPr>
                        <a:t>X</a:t>
                      </a:r>
                      <a:endParaRPr lang="en-US" sz="1800" b="0" i="0" u="none" strike="noStrike" dirty="0">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1307009995"/>
                  </a:ext>
                </a:extLst>
              </a:tr>
            </a:tbl>
          </a:graphicData>
        </a:graphic>
      </p:graphicFrame>
      <p:sp>
        <p:nvSpPr>
          <p:cNvPr id="52" name="Title 1">
            <a:extLst>
              <a:ext uri="{FF2B5EF4-FFF2-40B4-BE49-F238E27FC236}">
                <a16:creationId xmlns:a16="http://schemas.microsoft.com/office/drawing/2014/main" id="{2336465C-FD12-6F4C-9904-8B62CEA6F833}"/>
              </a:ext>
            </a:extLst>
          </p:cNvPr>
          <p:cNvSpPr txBox="1">
            <a:spLocks/>
          </p:cNvSpPr>
          <p:nvPr/>
        </p:nvSpPr>
        <p:spPr>
          <a:xfrm>
            <a:off x="2611808" y="808056"/>
            <a:ext cx="7958331" cy="1077229"/>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r>
              <a:rPr lang="en-US" dirty="0"/>
              <a:t>What if Dan gets promoted</a:t>
            </a:r>
          </a:p>
          <a:p>
            <a:r>
              <a:rPr lang="en-US" dirty="0"/>
              <a:t>And Alice gets demoted</a:t>
            </a:r>
          </a:p>
        </p:txBody>
      </p:sp>
    </p:spTree>
    <p:extLst>
      <p:ext uri="{BB962C8B-B14F-4D97-AF65-F5344CB8AC3E}">
        <p14:creationId xmlns:p14="http://schemas.microsoft.com/office/powerpoint/2010/main" val="6727154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53A57-95A3-AD4A-BF3E-2A9711D0CCB8}"/>
              </a:ext>
            </a:extLst>
          </p:cNvPr>
          <p:cNvSpPr>
            <a:spLocks noGrp="1"/>
          </p:cNvSpPr>
          <p:nvPr>
            <p:ph type="title"/>
          </p:nvPr>
        </p:nvSpPr>
        <p:spPr/>
        <p:txBody>
          <a:bodyPr/>
          <a:lstStyle/>
          <a:p>
            <a:r>
              <a:rPr lang="en-US" dirty="0"/>
              <a:t>Create the method</a:t>
            </a:r>
            <a:br>
              <a:rPr lang="en-US" dirty="0"/>
            </a:br>
            <a:r>
              <a:rPr lang="en-US" dirty="0"/>
              <a:t>steps g-q</a:t>
            </a:r>
          </a:p>
        </p:txBody>
      </p:sp>
      <p:pic>
        <p:nvPicPr>
          <p:cNvPr id="4" name="Picture 3">
            <a:extLst>
              <a:ext uri="{FF2B5EF4-FFF2-40B4-BE49-F238E27FC236}">
                <a16:creationId xmlns:a16="http://schemas.microsoft.com/office/drawing/2014/main" id="{5FA23E45-08A6-8E49-B976-08422724FC9D}"/>
              </a:ext>
            </a:extLst>
          </p:cNvPr>
          <p:cNvPicPr>
            <a:picLocks noChangeAspect="1"/>
          </p:cNvPicPr>
          <p:nvPr/>
        </p:nvPicPr>
        <p:blipFill>
          <a:blip r:embed="rId2"/>
          <a:stretch>
            <a:fillRect/>
          </a:stretch>
        </p:blipFill>
        <p:spPr>
          <a:xfrm>
            <a:off x="403860" y="1485235"/>
            <a:ext cx="1879600" cy="800100"/>
          </a:xfrm>
          <a:prstGeom prst="rect">
            <a:avLst/>
          </a:prstGeom>
        </p:spPr>
      </p:pic>
      <p:pic>
        <p:nvPicPr>
          <p:cNvPr id="5" name="Picture 4">
            <a:extLst>
              <a:ext uri="{FF2B5EF4-FFF2-40B4-BE49-F238E27FC236}">
                <a16:creationId xmlns:a16="http://schemas.microsoft.com/office/drawing/2014/main" id="{6A160FD0-3452-7947-92E1-B435697285EA}"/>
              </a:ext>
            </a:extLst>
          </p:cNvPr>
          <p:cNvPicPr>
            <a:picLocks noChangeAspect="1"/>
          </p:cNvPicPr>
          <p:nvPr/>
        </p:nvPicPr>
        <p:blipFill>
          <a:blip r:embed="rId3"/>
          <a:stretch>
            <a:fillRect/>
          </a:stretch>
        </p:blipFill>
        <p:spPr>
          <a:xfrm>
            <a:off x="1621861" y="2452166"/>
            <a:ext cx="5326059" cy="2818459"/>
          </a:xfrm>
          <a:prstGeom prst="rect">
            <a:avLst/>
          </a:prstGeom>
        </p:spPr>
      </p:pic>
      <p:pic>
        <p:nvPicPr>
          <p:cNvPr id="6" name="Picture 5">
            <a:extLst>
              <a:ext uri="{FF2B5EF4-FFF2-40B4-BE49-F238E27FC236}">
                <a16:creationId xmlns:a16="http://schemas.microsoft.com/office/drawing/2014/main" id="{BCB25696-452C-D247-AAFB-2EC4CADD5E7C}"/>
              </a:ext>
            </a:extLst>
          </p:cNvPr>
          <p:cNvPicPr>
            <a:picLocks noChangeAspect="1"/>
          </p:cNvPicPr>
          <p:nvPr/>
        </p:nvPicPr>
        <p:blipFill>
          <a:blip r:embed="rId4"/>
          <a:stretch>
            <a:fillRect/>
          </a:stretch>
        </p:blipFill>
        <p:spPr>
          <a:xfrm>
            <a:off x="7438059" y="2452166"/>
            <a:ext cx="2959100" cy="2260600"/>
          </a:xfrm>
          <a:prstGeom prst="rect">
            <a:avLst/>
          </a:prstGeom>
        </p:spPr>
      </p:pic>
      <p:pic>
        <p:nvPicPr>
          <p:cNvPr id="7" name="Picture 6">
            <a:extLst>
              <a:ext uri="{FF2B5EF4-FFF2-40B4-BE49-F238E27FC236}">
                <a16:creationId xmlns:a16="http://schemas.microsoft.com/office/drawing/2014/main" id="{8AC255F2-A89A-4B42-A5EE-06233AD072D1}"/>
              </a:ext>
            </a:extLst>
          </p:cNvPr>
          <p:cNvPicPr>
            <a:picLocks noChangeAspect="1"/>
          </p:cNvPicPr>
          <p:nvPr/>
        </p:nvPicPr>
        <p:blipFill>
          <a:blip r:embed="rId5"/>
          <a:stretch>
            <a:fillRect/>
          </a:stretch>
        </p:blipFill>
        <p:spPr>
          <a:xfrm>
            <a:off x="7318939" y="5120491"/>
            <a:ext cx="3759200" cy="1346200"/>
          </a:xfrm>
          <a:prstGeom prst="rect">
            <a:avLst/>
          </a:prstGeom>
        </p:spPr>
      </p:pic>
      <p:sp>
        <p:nvSpPr>
          <p:cNvPr id="8" name="Oval 7">
            <a:extLst>
              <a:ext uri="{FF2B5EF4-FFF2-40B4-BE49-F238E27FC236}">
                <a16:creationId xmlns:a16="http://schemas.microsoft.com/office/drawing/2014/main" id="{BE019F39-5FD4-2849-B8F4-2D8672E53BE7}"/>
              </a:ext>
            </a:extLst>
          </p:cNvPr>
          <p:cNvSpPr/>
          <p:nvPr/>
        </p:nvSpPr>
        <p:spPr>
          <a:xfrm>
            <a:off x="1131722" y="1797269"/>
            <a:ext cx="1480086" cy="961032"/>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9F1EA2FB-D130-2940-99E9-6D3179885078}"/>
              </a:ext>
            </a:extLst>
          </p:cNvPr>
          <p:cNvSpPr/>
          <p:nvPr/>
        </p:nvSpPr>
        <p:spPr>
          <a:xfrm>
            <a:off x="7715706" y="2389605"/>
            <a:ext cx="861222" cy="472966"/>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FD7A23F2-8011-E045-8FAD-9CAD611CC356}"/>
              </a:ext>
            </a:extLst>
          </p:cNvPr>
          <p:cNvSpPr/>
          <p:nvPr/>
        </p:nvSpPr>
        <p:spPr>
          <a:xfrm>
            <a:off x="8413111" y="5993725"/>
            <a:ext cx="1802943" cy="472966"/>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447167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BC25F-28AA-3F4A-BC14-2482329221EF}"/>
              </a:ext>
            </a:extLst>
          </p:cNvPr>
          <p:cNvSpPr>
            <a:spLocks noGrp="1"/>
          </p:cNvSpPr>
          <p:nvPr>
            <p:ph type="title"/>
          </p:nvPr>
        </p:nvSpPr>
        <p:spPr/>
        <p:txBody>
          <a:bodyPr/>
          <a:lstStyle/>
          <a:p>
            <a:r>
              <a:rPr lang="en-US" dirty="0"/>
              <a:t>Deploy your API</a:t>
            </a:r>
          </a:p>
        </p:txBody>
      </p:sp>
      <p:sp>
        <p:nvSpPr>
          <p:cNvPr id="3" name="Content Placeholder 2">
            <a:extLst>
              <a:ext uri="{FF2B5EF4-FFF2-40B4-BE49-F238E27FC236}">
                <a16:creationId xmlns:a16="http://schemas.microsoft.com/office/drawing/2014/main" id="{D403DE7E-35ED-ED4F-B699-B31E54479564}"/>
              </a:ext>
            </a:extLst>
          </p:cNvPr>
          <p:cNvSpPr>
            <a:spLocks noGrp="1"/>
          </p:cNvSpPr>
          <p:nvPr>
            <p:ph idx="1"/>
          </p:nvPr>
        </p:nvSpPr>
        <p:spPr>
          <a:xfrm>
            <a:off x="2773599" y="4564322"/>
            <a:ext cx="7796540" cy="1295064"/>
          </a:xfrm>
        </p:spPr>
        <p:txBody>
          <a:bodyPr/>
          <a:lstStyle/>
          <a:p>
            <a:r>
              <a:rPr lang="en-US" dirty="0">
                <a:hlinkClick r:id="rId2"/>
              </a:rPr>
              <a:t>https://3stehybb7a.execute-api.us-east-2.amazonaws.com/prod</a:t>
            </a:r>
            <a:endParaRPr lang="en-US" dirty="0"/>
          </a:p>
        </p:txBody>
      </p:sp>
      <p:pic>
        <p:nvPicPr>
          <p:cNvPr id="4" name="Picture 3">
            <a:extLst>
              <a:ext uri="{FF2B5EF4-FFF2-40B4-BE49-F238E27FC236}">
                <a16:creationId xmlns:a16="http://schemas.microsoft.com/office/drawing/2014/main" id="{7F06DA5D-C6C0-DA4B-8D58-9023FDE3EC0F}"/>
              </a:ext>
            </a:extLst>
          </p:cNvPr>
          <p:cNvPicPr>
            <a:picLocks noChangeAspect="1"/>
          </p:cNvPicPr>
          <p:nvPr/>
        </p:nvPicPr>
        <p:blipFill>
          <a:blip r:embed="rId3"/>
          <a:stretch>
            <a:fillRect/>
          </a:stretch>
        </p:blipFill>
        <p:spPr>
          <a:xfrm>
            <a:off x="203504" y="1346670"/>
            <a:ext cx="2489200" cy="2552700"/>
          </a:xfrm>
          <a:prstGeom prst="rect">
            <a:avLst/>
          </a:prstGeom>
        </p:spPr>
      </p:pic>
      <p:pic>
        <p:nvPicPr>
          <p:cNvPr id="5" name="Picture 4">
            <a:extLst>
              <a:ext uri="{FF2B5EF4-FFF2-40B4-BE49-F238E27FC236}">
                <a16:creationId xmlns:a16="http://schemas.microsoft.com/office/drawing/2014/main" id="{58DBBFD7-312D-3C4C-B513-2C877208E5DE}"/>
              </a:ext>
            </a:extLst>
          </p:cNvPr>
          <p:cNvPicPr>
            <a:picLocks noChangeAspect="1"/>
          </p:cNvPicPr>
          <p:nvPr/>
        </p:nvPicPr>
        <p:blipFill>
          <a:blip r:embed="rId4"/>
          <a:stretch>
            <a:fillRect/>
          </a:stretch>
        </p:blipFill>
        <p:spPr>
          <a:xfrm>
            <a:off x="3292888" y="1922780"/>
            <a:ext cx="4356100" cy="2832100"/>
          </a:xfrm>
          <a:prstGeom prst="rect">
            <a:avLst/>
          </a:prstGeom>
        </p:spPr>
      </p:pic>
      <p:pic>
        <p:nvPicPr>
          <p:cNvPr id="7" name="Picture 6">
            <a:extLst>
              <a:ext uri="{FF2B5EF4-FFF2-40B4-BE49-F238E27FC236}">
                <a16:creationId xmlns:a16="http://schemas.microsoft.com/office/drawing/2014/main" id="{8B006140-38E4-194B-B963-EA1CBBE6DE9F}"/>
              </a:ext>
            </a:extLst>
          </p:cNvPr>
          <p:cNvPicPr>
            <a:picLocks noChangeAspect="1"/>
          </p:cNvPicPr>
          <p:nvPr/>
        </p:nvPicPr>
        <p:blipFill>
          <a:blip r:embed="rId5"/>
          <a:stretch>
            <a:fillRect/>
          </a:stretch>
        </p:blipFill>
        <p:spPr>
          <a:xfrm>
            <a:off x="4200938" y="5668828"/>
            <a:ext cx="6896100" cy="939800"/>
          </a:xfrm>
          <a:prstGeom prst="rect">
            <a:avLst/>
          </a:prstGeom>
        </p:spPr>
      </p:pic>
    </p:spTree>
    <p:extLst>
      <p:ext uri="{BB962C8B-B14F-4D97-AF65-F5344CB8AC3E}">
        <p14:creationId xmlns:p14="http://schemas.microsoft.com/office/powerpoint/2010/main" val="9785728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A663C-2A76-3E4D-B63E-AC454DE05C32}"/>
              </a:ext>
            </a:extLst>
          </p:cNvPr>
          <p:cNvSpPr>
            <a:spLocks noGrp="1"/>
          </p:cNvSpPr>
          <p:nvPr>
            <p:ph type="title"/>
          </p:nvPr>
        </p:nvSpPr>
        <p:spPr/>
        <p:txBody>
          <a:bodyPr/>
          <a:lstStyle/>
          <a:p>
            <a:r>
              <a:rPr lang="en-US" dirty="0"/>
              <a:t>Update website config</a:t>
            </a:r>
          </a:p>
        </p:txBody>
      </p:sp>
      <p:sp>
        <p:nvSpPr>
          <p:cNvPr id="3" name="Content Placeholder 2">
            <a:extLst>
              <a:ext uri="{FF2B5EF4-FFF2-40B4-BE49-F238E27FC236}">
                <a16:creationId xmlns:a16="http://schemas.microsoft.com/office/drawing/2014/main" id="{97D0A790-5EBC-FE47-B003-116DE4BBC569}"/>
              </a:ext>
            </a:extLst>
          </p:cNvPr>
          <p:cNvSpPr>
            <a:spLocks noGrp="1"/>
          </p:cNvSpPr>
          <p:nvPr>
            <p:ph idx="1"/>
          </p:nvPr>
        </p:nvSpPr>
        <p:spPr>
          <a:xfrm>
            <a:off x="2773598" y="2052116"/>
            <a:ext cx="8091625" cy="2186397"/>
          </a:xfrm>
        </p:spPr>
        <p:txBody>
          <a:bodyPr>
            <a:normAutofit/>
          </a:bodyPr>
          <a:lstStyle/>
          <a:p>
            <a:r>
              <a:rPr lang="en-US" dirty="0"/>
              <a:t>in </a:t>
            </a:r>
            <a:r>
              <a:rPr lang="en-US" dirty="0" err="1"/>
              <a:t>config.js</a:t>
            </a:r>
            <a:r>
              <a:rPr lang="en-US" dirty="0"/>
              <a:t> update the </a:t>
            </a:r>
            <a:r>
              <a:rPr lang="en-US" dirty="0" err="1"/>
              <a:t>invokeUrl</a:t>
            </a:r>
            <a:r>
              <a:rPr lang="en-US" dirty="0"/>
              <a:t>. Set the value to the Invoke URL.</a:t>
            </a:r>
            <a:endParaRPr lang="en-US" dirty="0">
              <a:hlinkClick r:id="rId2"/>
            </a:endParaRPr>
          </a:p>
          <a:p>
            <a:r>
              <a:rPr lang="en-US" dirty="0">
                <a:hlinkClick r:id="rId2"/>
              </a:rPr>
              <a:t>https://3stehybb7a.execute-api.us-east-2.amazonaws.com/prod</a:t>
            </a:r>
            <a:endParaRPr lang="en-US" dirty="0"/>
          </a:p>
          <a:p>
            <a:r>
              <a:rPr lang="en-US" dirty="0"/>
              <a:t>Save to GitHub</a:t>
            </a:r>
          </a:p>
        </p:txBody>
      </p:sp>
      <p:pic>
        <p:nvPicPr>
          <p:cNvPr id="4" name="Picture 3">
            <a:extLst>
              <a:ext uri="{FF2B5EF4-FFF2-40B4-BE49-F238E27FC236}">
                <a16:creationId xmlns:a16="http://schemas.microsoft.com/office/drawing/2014/main" id="{9ADD0CC4-6CE3-3340-A26C-BA6208CCC19A}"/>
              </a:ext>
            </a:extLst>
          </p:cNvPr>
          <p:cNvPicPr>
            <a:picLocks noChangeAspect="1"/>
          </p:cNvPicPr>
          <p:nvPr/>
        </p:nvPicPr>
        <p:blipFill>
          <a:blip r:embed="rId3"/>
          <a:stretch>
            <a:fillRect/>
          </a:stretch>
        </p:blipFill>
        <p:spPr>
          <a:xfrm>
            <a:off x="0" y="3970986"/>
            <a:ext cx="12192000" cy="2887014"/>
          </a:xfrm>
          <a:prstGeom prst="rect">
            <a:avLst/>
          </a:prstGeom>
        </p:spPr>
      </p:pic>
    </p:spTree>
    <p:extLst>
      <p:ext uri="{BB962C8B-B14F-4D97-AF65-F5344CB8AC3E}">
        <p14:creationId xmlns:p14="http://schemas.microsoft.com/office/powerpoint/2010/main" val="42191788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BDC74-F740-0947-9664-7A663F356F7F}"/>
              </a:ext>
            </a:extLst>
          </p:cNvPr>
          <p:cNvSpPr>
            <a:spLocks noGrp="1"/>
          </p:cNvSpPr>
          <p:nvPr>
            <p:ph type="title"/>
          </p:nvPr>
        </p:nvSpPr>
        <p:spPr/>
        <p:txBody>
          <a:bodyPr/>
          <a:lstStyle/>
          <a:p>
            <a:r>
              <a:rPr lang="en-US" dirty="0"/>
              <a:t>Validate your implementation</a:t>
            </a:r>
          </a:p>
        </p:txBody>
      </p:sp>
      <p:pic>
        <p:nvPicPr>
          <p:cNvPr id="4" name="Picture 3">
            <a:extLst>
              <a:ext uri="{FF2B5EF4-FFF2-40B4-BE49-F238E27FC236}">
                <a16:creationId xmlns:a16="http://schemas.microsoft.com/office/drawing/2014/main" id="{56F926D3-9637-9B42-9EF5-D82508B2809B}"/>
              </a:ext>
            </a:extLst>
          </p:cNvPr>
          <p:cNvPicPr>
            <a:picLocks noChangeAspect="1"/>
          </p:cNvPicPr>
          <p:nvPr/>
        </p:nvPicPr>
        <p:blipFill>
          <a:blip r:embed="rId2"/>
          <a:stretch>
            <a:fillRect/>
          </a:stretch>
        </p:blipFill>
        <p:spPr>
          <a:xfrm>
            <a:off x="1559119" y="2108560"/>
            <a:ext cx="3035300" cy="1536700"/>
          </a:xfrm>
          <a:prstGeom prst="rect">
            <a:avLst/>
          </a:prstGeom>
        </p:spPr>
      </p:pic>
      <p:pic>
        <p:nvPicPr>
          <p:cNvPr id="5" name="Picture 4">
            <a:extLst>
              <a:ext uri="{FF2B5EF4-FFF2-40B4-BE49-F238E27FC236}">
                <a16:creationId xmlns:a16="http://schemas.microsoft.com/office/drawing/2014/main" id="{3542F30D-E242-F940-A04A-D5F8AE24EB2D}"/>
              </a:ext>
            </a:extLst>
          </p:cNvPr>
          <p:cNvPicPr>
            <a:picLocks noChangeAspect="1"/>
          </p:cNvPicPr>
          <p:nvPr/>
        </p:nvPicPr>
        <p:blipFill>
          <a:blip r:embed="rId3"/>
          <a:stretch>
            <a:fillRect/>
          </a:stretch>
        </p:blipFill>
        <p:spPr>
          <a:xfrm>
            <a:off x="5538611" y="3275189"/>
            <a:ext cx="3124200" cy="1955800"/>
          </a:xfrm>
          <a:prstGeom prst="rect">
            <a:avLst/>
          </a:prstGeom>
        </p:spPr>
      </p:pic>
    </p:spTree>
    <p:extLst>
      <p:ext uri="{BB962C8B-B14F-4D97-AF65-F5344CB8AC3E}">
        <p14:creationId xmlns:p14="http://schemas.microsoft.com/office/powerpoint/2010/main" val="4240170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23A06AAA-5414-46B1-8F5F-DA6CFCFFFAE5}"/>
              </a:ext>
            </a:extLst>
          </p:cNvPr>
          <p:cNvSpPr>
            <a:spLocks noGrp="1"/>
          </p:cNvSpPr>
          <p:nvPr>
            <p:ph idx="1"/>
          </p:nvPr>
        </p:nvSpPr>
        <p:spPr>
          <a:xfrm>
            <a:off x="1221916" y="2052116"/>
            <a:ext cx="3858084" cy="3997828"/>
          </a:xfrm>
        </p:spPr>
        <p:txBody>
          <a:bodyPr>
            <a:normAutofit/>
          </a:bodyPr>
          <a:lstStyle/>
          <a:p>
            <a:r>
              <a:rPr lang="en-US" sz="1800" dirty="0"/>
              <a:t>Reviewing the individuals in HR</a:t>
            </a:r>
          </a:p>
          <a:p>
            <a:r>
              <a:rPr lang="en-US" sz="1800" dirty="0"/>
              <a:t>We see there are 4 roles</a:t>
            </a:r>
          </a:p>
          <a:p>
            <a:pPr lvl="1"/>
            <a:r>
              <a:rPr lang="en-US" sz="1600" dirty="0"/>
              <a:t>A Basic User</a:t>
            </a:r>
          </a:p>
          <a:p>
            <a:pPr lvl="1"/>
            <a:r>
              <a:rPr lang="en-US" sz="1600" dirty="0"/>
              <a:t>A Super User</a:t>
            </a:r>
          </a:p>
          <a:p>
            <a:pPr lvl="1"/>
            <a:r>
              <a:rPr lang="en-US" sz="1600" dirty="0"/>
              <a:t>HR Admin</a:t>
            </a:r>
          </a:p>
          <a:p>
            <a:pPr lvl="1"/>
            <a:r>
              <a:rPr lang="en-US" sz="1600" dirty="0" err="1"/>
              <a:t>DataEntry</a:t>
            </a:r>
            <a:endParaRPr lang="en-US" sz="1600" dirty="0"/>
          </a:p>
        </p:txBody>
      </p:sp>
      <p:graphicFrame>
        <p:nvGraphicFramePr>
          <p:cNvPr id="7" name="Content Placeholder 3">
            <a:extLst>
              <a:ext uri="{FF2B5EF4-FFF2-40B4-BE49-F238E27FC236}">
                <a16:creationId xmlns:a16="http://schemas.microsoft.com/office/drawing/2014/main" id="{920285C5-0E18-8447-9D76-821A7617F95D}"/>
              </a:ext>
            </a:extLst>
          </p:cNvPr>
          <p:cNvGraphicFramePr>
            <a:graphicFrameLocks/>
          </p:cNvGraphicFramePr>
          <p:nvPr>
            <p:extLst>
              <p:ext uri="{D42A27DB-BD31-4B8C-83A1-F6EECF244321}">
                <p14:modId xmlns:p14="http://schemas.microsoft.com/office/powerpoint/2010/main" val="3606232768"/>
              </p:ext>
            </p:extLst>
          </p:nvPr>
        </p:nvGraphicFramePr>
        <p:xfrm>
          <a:off x="5024120" y="2052116"/>
          <a:ext cx="6205841" cy="4050913"/>
        </p:xfrm>
        <a:graphic>
          <a:graphicData uri="http://schemas.openxmlformats.org/drawingml/2006/table">
            <a:tbl>
              <a:tblPr firstRow="1" bandRow="1">
                <a:tableStyleId>{6E25E649-3F16-4E02-A733-19D2CDBF48F0}</a:tableStyleId>
              </a:tblPr>
              <a:tblGrid>
                <a:gridCol w="1215016">
                  <a:extLst>
                    <a:ext uri="{9D8B030D-6E8A-4147-A177-3AD203B41FA5}">
                      <a16:colId xmlns:a16="http://schemas.microsoft.com/office/drawing/2014/main" val="615292657"/>
                    </a:ext>
                  </a:extLst>
                </a:gridCol>
                <a:gridCol w="962268">
                  <a:extLst>
                    <a:ext uri="{9D8B030D-6E8A-4147-A177-3AD203B41FA5}">
                      <a16:colId xmlns:a16="http://schemas.microsoft.com/office/drawing/2014/main" val="555760616"/>
                    </a:ext>
                  </a:extLst>
                </a:gridCol>
                <a:gridCol w="909153">
                  <a:extLst>
                    <a:ext uri="{9D8B030D-6E8A-4147-A177-3AD203B41FA5}">
                      <a16:colId xmlns:a16="http://schemas.microsoft.com/office/drawing/2014/main" val="2499674761"/>
                    </a:ext>
                  </a:extLst>
                </a:gridCol>
                <a:gridCol w="920143">
                  <a:extLst>
                    <a:ext uri="{9D8B030D-6E8A-4147-A177-3AD203B41FA5}">
                      <a16:colId xmlns:a16="http://schemas.microsoft.com/office/drawing/2014/main" val="2481531357"/>
                    </a:ext>
                  </a:extLst>
                </a:gridCol>
                <a:gridCol w="1209521">
                  <a:extLst>
                    <a:ext uri="{9D8B030D-6E8A-4147-A177-3AD203B41FA5}">
                      <a16:colId xmlns:a16="http://schemas.microsoft.com/office/drawing/2014/main" val="17131106"/>
                    </a:ext>
                  </a:extLst>
                </a:gridCol>
                <a:gridCol w="989740">
                  <a:extLst>
                    <a:ext uri="{9D8B030D-6E8A-4147-A177-3AD203B41FA5}">
                      <a16:colId xmlns:a16="http://schemas.microsoft.com/office/drawing/2014/main" val="2938884873"/>
                    </a:ext>
                  </a:extLst>
                </a:gridCol>
              </a:tblGrid>
              <a:tr h="948688">
                <a:tc>
                  <a:txBody>
                    <a:bodyPr/>
                    <a:lstStyle/>
                    <a:p>
                      <a:pPr algn="l" fontAlgn="b"/>
                      <a:endParaRPr lang="en-US" sz="400" b="0" i="0" u="none" strike="noStrike" dirty="0">
                        <a:solidFill>
                          <a:schemeClr val="bg1"/>
                        </a:solidFill>
                        <a:effectLst/>
                        <a:latin typeface="Calibri" panose="020F0502020204030204" pitchFamily="34" charset="0"/>
                      </a:endParaRPr>
                    </a:p>
                  </a:txBody>
                  <a:tcPr marL="3566" marR="3566" marT="3566" marB="0" anchor="b"/>
                </a:tc>
                <a:tc>
                  <a:txBody>
                    <a:bodyPr/>
                    <a:lstStyle/>
                    <a:p>
                      <a:pPr algn="l" fontAlgn="b"/>
                      <a:r>
                        <a:rPr lang="en-US" sz="1400" u="none" strike="noStrike" dirty="0">
                          <a:solidFill>
                            <a:schemeClr val="bg1"/>
                          </a:solidFill>
                          <a:effectLst/>
                        </a:rPr>
                        <a:t>Update Contact Info</a:t>
                      </a:r>
                      <a:endParaRPr lang="en-US" sz="1400" b="0" i="0" u="none" strike="noStrike" dirty="0">
                        <a:solidFill>
                          <a:schemeClr val="bg1"/>
                        </a:solidFill>
                        <a:effectLst/>
                        <a:latin typeface="Calibri" panose="020F0502020204030204" pitchFamily="34" charset="0"/>
                      </a:endParaRPr>
                    </a:p>
                  </a:txBody>
                  <a:tcPr marL="3566" marR="3566" marT="3566" marB="0" anchor="b"/>
                </a:tc>
                <a:tc>
                  <a:txBody>
                    <a:bodyPr/>
                    <a:lstStyle/>
                    <a:p>
                      <a:pPr algn="l" fontAlgn="b"/>
                      <a:r>
                        <a:rPr lang="en-US" sz="1400" u="none" strike="noStrike" dirty="0">
                          <a:solidFill>
                            <a:schemeClr val="bg1"/>
                          </a:solidFill>
                          <a:effectLst/>
                        </a:rPr>
                        <a:t>Update Salary</a:t>
                      </a:r>
                      <a:endParaRPr lang="en-US" sz="1400" b="0" i="0" u="none" strike="noStrike" dirty="0">
                        <a:solidFill>
                          <a:schemeClr val="bg1"/>
                        </a:solidFill>
                        <a:effectLst/>
                        <a:latin typeface="Calibri" panose="020F0502020204030204" pitchFamily="34" charset="0"/>
                      </a:endParaRPr>
                    </a:p>
                  </a:txBody>
                  <a:tcPr marL="3566" marR="3566" marT="3566" marB="0" anchor="b"/>
                </a:tc>
                <a:tc>
                  <a:txBody>
                    <a:bodyPr/>
                    <a:lstStyle/>
                    <a:p>
                      <a:pPr algn="l" fontAlgn="b"/>
                      <a:r>
                        <a:rPr lang="en-US" sz="1400" u="none" strike="noStrike" dirty="0">
                          <a:solidFill>
                            <a:schemeClr val="bg1"/>
                          </a:solidFill>
                          <a:effectLst/>
                        </a:rPr>
                        <a:t>Review Emp Data</a:t>
                      </a:r>
                      <a:endParaRPr lang="en-US" sz="1400" b="0" i="0" u="none" strike="noStrike" dirty="0">
                        <a:solidFill>
                          <a:schemeClr val="bg1"/>
                        </a:solidFill>
                        <a:effectLst/>
                        <a:latin typeface="Calibri" panose="020F0502020204030204" pitchFamily="34" charset="0"/>
                      </a:endParaRPr>
                    </a:p>
                  </a:txBody>
                  <a:tcPr marL="3566" marR="3566" marT="3566" marB="0" anchor="b"/>
                </a:tc>
                <a:tc>
                  <a:txBody>
                    <a:bodyPr/>
                    <a:lstStyle/>
                    <a:p>
                      <a:pPr algn="l" fontAlgn="b"/>
                      <a:r>
                        <a:rPr lang="en-US" sz="1400" u="none" strike="noStrike" dirty="0">
                          <a:solidFill>
                            <a:schemeClr val="bg1"/>
                          </a:solidFill>
                          <a:effectLst/>
                        </a:rPr>
                        <a:t>Terminate Employee</a:t>
                      </a:r>
                      <a:endParaRPr lang="en-US" sz="1400" b="0" i="0" u="none" strike="noStrike" dirty="0">
                        <a:solidFill>
                          <a:schemeClr val="bg1"/>
                        </a:solidFill>
                        <a:effectLst/>
                        <a:latin typeface="Calibri" panose="020F0502020204030204" pitchFamily="34" charset="0"/>
                      </a:endParaRPr>
                    </a:p>
                  </a:txBody>
                  <a:tcPr marL="3566" marR="3566" marT="3566" marB="0" anchor="b"/>
                </a:tc>
                <a:tc>
                  <a:txBody>
                    <a:bodyPr/>
                    <a:lstStyle/>
                    <a:p>
                      <a:pPr algn="l" fontAlgn="b"/>
                      <a:r>
                        <a:rPr lang="en-US" sz="1400" u="none" strike="noStrike" dirty="0">
                          <a:solidFill>
                            <a:schemeClr val="bg1"/>
                          </a:solidFill>
                          <a:effectLst/>
                        </a:rPr>
                        <a:t>Enter Yearly Review</a:t>
                      </a:r>
                      <a:endParaRPr lang="en-US" sz="1400" b="0" i="0" u="none" strike="noStrike" dirty="0">
                        <a:solidFill>
                          <a:schemeClr val="bg1"/>
                        </a:solidFill>
                        <a:effectLst/>
                        <a:latin typeface="Calibri" panose="020F0502020204030204" pitchFamily="34" charset="0"/>
                      </a:endParaRPr>
                    </a:p>
                  </a:txBody>
                  <a:tcPr marL="3566" marR="3566" marT="3566" marB="0" anchor="b"/>
                </a:tc>
                <a:extLst>
                  <a:ext uri="{0D108BD9-81ED-4DB2-BD59-A6C34878D82A}">
                    <a16:rowId xmlns:a16="http://schemas.microsoft.com/office/drawing/2014/main" val="3779837035"/>
                  </a:ext>
                </a:extLst>
              </a:tr>
              <a:tr h="443175">
                <a:tc>
                  <a:txBody>
                    <a:bodyPr/>
                    <a:lstStyle/>
                    <a:p>
                      <a:pPr algn="l" fontAlgn="b"/>
                      <a:r>
                        <a:rPr lang="en-US" sz="1800" u="none" strike="noStrike">
                          <a:effectLst/>
                        </a:rPr>
                        <a:t>Alice</a:t>
                      </a:r>
                      <a:endParaRPr lang="en-US" sz="1800" b="0" i="0" u="none" strike="noStrike">
                        <a:solidFill>
                          <a:srgbClr val="000000"/>
                        </a:solidFill>
                        <a:effectLst/>
                        <a:latin typeface="Calibri" panose="020F0502020204030204" pitchFamily="34" charset="0"/>
                      </a:endParaRPr>
                    </a:p>
                  </a:txBody>
                  <a:tcPr marL="3566" marR="3566" marT="3566" marB="0" anchor="b"/>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u="none" strike="noStrike" dirty="0">
                          <a:effectLst/>
                        </a:rPr>
                        <a:t>X</a:t>
                      </a:r>
                      <a:endParaRPr lang="en-US" sz="1800" b="0"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1475785926"/>
                  </a:ext>
                </a:extLst>
              </a:tr>
              <a:tr h="443175">
                <a:tc>
                  <a:txBody>
                    <a:bodyPr/>
                    <a:lstStyle/>
                    <a:p>
                      <a:pPr algn="l" fontAlgn="b"/>
                      <a:r>
                        <a:rPr lang="en-US" sz="1800" u="none" strike="noStrike">
                          <a:effectLst/>
                        </a:rPr>
                        <a:t>Betty</a:t>
                      </a:r>
                      <a:endParaRPr lang="en-US" sz="1800" b="0" i="0" u="none" strike="noStrike">
                        <a:solidFill>
                          <a:srgbClr val="000000"/>
                        </a:solidFill>
                        <a:effectLst/>
                        <a:latin typeface="Calibri" panose="020F0502020204030204" pitchFamily="34" charset="0"/>
                      </a:endParaRPr>
                    </a:p>
                  </a:txBody>
                  <a:tcPr marL="3566" marR="3566" marT="3566" marB="0" anchor="b"/>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2225692588"/>
                  </a:ext>
                </a:extLst>
              </a:tr>
              <a:tr h="443175">
                <a:tc>
                  <a:txBody>
                    <a:bodyPr/>
                    <a:lstStyle/>
                    <a:p>
                      <a:pPr algn="l" fontAlgn="b"/>
                      <a:r>
                        <a:rPr lang="en-US" sz="1800" u="none" strike="noStrike" dirty="0">
                          <a:effectLst/>
                        </a:rPr>
                        <a:t>Charles</a:t>
                      </a:r>
                      <a:endParaRPr lang="en-US" sz="1800" b="0" i="0" u="none" strike="noStrike" dirty="0">
                        <a:solidFill>
                          <a:srgbClr val="000000"/>
                        </a:solidFill>
                        <a:effectLst/>
                        <a:latin typeface="Calibri" panose="020F0502020204030204" pitchFamily="34" charset="0"/>
                      </a:endParaRPr>
                    </a:p>
                  </a:txBody>
                  <a:tcPr marL="3566" marR="3566" marT="3566" marB="0" anchor="b"/>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u="none" strike="noStrike" dirty="0">
                          <a:effectLst/>
                        </a:rPr>
                        <a:t>X</a:t>
                      </a:r>
                      <a:endParaRPr lang="en-US" sz="1800" b="0"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703924919"/>
                  </a:ext>
                </a:extLst>
              </a:tr>
              <a:tr h="443175">
                <a:tc>
                  <a:txBody>
                    <a:bodyPr/>
                    <a:lstStyle/>
                    <a:p>
                      <a:pPr algn="l" fontAlgn="b"/>
                      <a:r>
                        <a:rPr lang="en-US" sz="1800" u="none" strike="noStrike">
                          <a:effectLst/>
                        </a:rPr>
                        <a:t>Dan</a:t>
                      </a:r>
                      <a:endParaRPr lang="en-US" sz="1800" b="0" i="0" u="none" strike="noStrike">
                        <a:solidFill>
                          <a:srgbClr val="000000"/>
                        </a:solidFill>
                        <a:effectLst/>
                        <a:latin typeface="Calibri" panose="020F0502020204030204" pitchFamily="34" charset="0"/>
                      </a:endParaRPr>
                    </a:p>
                  </a:txBody>
                  <a:tcPr marL="3566" marR="3566" marT="3566" marB="0" anchor="b"/>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620839173"/>
                  </a:ext>
                </a:extLst>
              </a:tr>
              <a:tr h="443175">
                <a:tc>
                  <a:txBody>
                    <a:bodyPr/>
                    <a:lstStyle/>
                    <a:p>
                      <a:pPr algn="l" fontAlgn="b"/>
                      <a:r>
                        <a:rPr lang="en-US" sz="1800" u="none" strike="noStrike">
                          <a:effectLst/>
                        </a:rPr>
                        <a:t>Ezekial</a:t>
                      </a:r>
                      <a:endParaRPr lang="en-US" sz="1800" b="0" i="0" u="none" strike="noStrike">
                        <a:solidFill>
                          <a:srgbClr val="000000"/>
                        </a:solidFill>
                        <a:effectLst/>
                        <a:latin typeface="Calibri" panose="020F0502020204030204" pitchFamily="34" charset="0"/>
                      </a:endParaRPr>
                    </a:p>
                  </a:txBody>
                  <a:tcPr marL="3566" marR="3566" marT="3566" marB="0" anchor="b"/>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1541682843"/>
                  </a:ext>
                </a:extLst>
              </a:tr>
              <a:tr h="443175">
                <a:tc>
                  <a:txBody>
                    <a:bodyPr/>
                    <a:lstStyle/>
                    <a:p>
                      <a:pPr algn="l" fontAlgn="b"/>
                      <a:r>
                        <a:rPr lang="en-US" sz="1800" u="none" strike="noStrike">
                          <a:effectLst/>
                        </a:rPr>
                        <a:t>Freddie</a:t>
                      </a:r>
                      <a:endParaRPr lang="en-US" sz="1800" b="0" i="0" u="none" strike="noStrike">
                        <a:solidFill>
                          <a:srgbClr val="000000"/>
                        </a:solidFill>
                        <a:effectLst/>
                        <a:latin typeface="Calibri" panose="020F0502020204030204" pitchFamily="34" charset="0"/>
                      </a:endParaRPr>
                    </a:p>
                  </a:txBody>
                  <a:tcPr marL="3566" marR="3566" marT="3566" marB="0" anchor="b"/>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3342100016"/>
                  </a:ext>
                </a:extLst>
              </a:tr>
              <a:tr h="443175">
                <a:tc>
                  <a:txBody>
                    <a:bodyPr/>
                    <a:lstStyle/>
                    <a:p>
                      <a:pPr algn="l" fontAlgn="b"/>
                      <a:r>
                        <a:rPr lang="en-US" sz="1800" u="none" strike="noStrike">
                          <a:effectLst/>
                        </a:rPr>
                        <a:t>Gomez</a:t>
                      </a:r>
                      <a:endParaRPr lang="en-US" sz="1800" b="0" i="0" u="none" strike="noStrike">
                        <a:solidFill>
                          <a:srgbClr val="000000"/>
                        </a:solidFill>
                        <a:effectLst/>
                        <a:latin typeface="Calibri" panose="020F0502020204030204" pitchFamily="34" charset="0"/>
                      </a:endParaRPr>
                    </a:p>
                  </a:txBody>
                  <a:tcPr marL="3566" marR="3566" marT="3566" marB="0" anchor="b"/>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u="none" strike="noStrike" dirty="0">
                          <a:effectLst/>
                        </a:rPr>
                        <a:t>X</a:t>
                      </a:r>
                      <a:endParaRPr lang="en-US" sz="1800" b="0" i="0" u="none" strike="noStrike" dirty="0">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1307009995"/>
                  </a:ext>
                </a:extLst>
              </a:tr>
            </a:tbl>
          </a:graphicData>
        </a:graphic>
      </p:graphicFrame>
      <p:sp>
        <p:nvSpPr>
          <p:cNvPr id="52" name="Title 1">
            <a:extLst>
              <a:ext uri="{FF2B5EF4-FFF2-40B4-BE49-F238E27FC236}">
                <a16:creationId xmlns:a16="http://schemas.microsoft.com/office/drawing/2014/main" id="{2336465C-FD12-6F4C-9904-8B62CEA6F833}"/>
              </a:ext>
            </a:extLst>
          </p:cNvPr>
          <p:cNvSpPr txBox="1">
            <a:spLocks/>
          </p:cNvSpPr>
          <p:nvPr/>
        </p:nvSpPr>
        <p:spPr>
          <a:xfrm>
            <a:off x="2611808" y="808056"/>
            <a:ext cx="7958331" cy="1077229"/>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r>
              <a:rPr lang="en-US" dirty="0"/>
              <a:t>What are the job duties</a:t>
            </a:r>
          </a:p>
        </p:txBody>
      </p:sp>
      <p:sp>
        <p:nvSpPr>
          <p:cNvPr id="3" name="Rounded Rectangle 2">
            <a:extLst>
              <a:ext uri="{FF2B5EF4-FFF2-40B4-BE49-F238E27FC236}">
                <a16:creationId xmlns:a16="http://schemas.microsoft.com/office/drawing/2014/main" id="{0B07A3C4-200A-B649-981F-14FBF1980F6E}"/>
              </a:ext>
            </a:extLst>
          </p:cNvPr>
          <p:cNvSpPr/>
          <p:nvPr/>
        </p:nvSpPr>
        <p:spPr>
          <a:xfrm>
            <a:off x="6454588" y="3044414"/>
            <a:ext cx="4658061" cy="384586"/>
          </a:xfrm>
          <a:prstGeom prst="round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bg1"/>
                </a:solidFill>
              </a:ln>
              <a:solidFill>
                <a:schemeClr val="tx1"/>
              </a:solidFill>
              <a:effectLst>
                <a:outerShdw blurRad="38100" dist="19050" dir="2700000" algn="tl" rotWithShape="0">
                  <a:schemeClr val="dk1">
                    <a:alpha val="40000"/>
                  </a:schemeClr>
                </a:outerShdw>
              </a:effectLst>
            </a:endParaRPr>
          </a:p>
        </p:txBody>
      </p:sp>
      <p:sp>
        <p:nvSpPr>
          <p:cNvPr id="15" name="Rounded Rectangle 14">
            <a:extLst>
              <a:ext uri="{FF2B5EF4-FFF2-40B4-BE49-F238E27FC236}">
                <a16:creationId xmlns:a16="http://schemas.microsoft.com/office/drawing/2014/main" id="{B8F16CBB-38F9-9846-855C-CE5821EE8EA6}"/>
              </a:ext>
            </a:extLst>
          </p:cNvPr>
          <p:cNvSpPr/>
          <p:nvPr/>
        </p:nvSpPr>
        <p:spPr>
          <a:xfrm>
            <a:off x="6440218" y="4776396"/>
            <a:ext cx="2416937" cy="860612"/>
          </a:xfrm>
          <a:prstGeom prst="round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bg1"/>
                </a:solidFill>
              </a:ln>
              <a:solidFill>
                <a:schemeClr val="tx1"/>
              </a:solidFill>
              <a:effectLst>
                <a:outerShdw blurRad="38100" dist="19050" dir="2700000" algn="tl" rotWithShape="0">
                  <a:schemeClr val="dk1">
                    <a:alpha val="40000"/>
                  </a:schemeClr>
                </a:outerShdw>
              </a:effectLst>
            </a:endParaRPr>
          </a:p>
        </p:txBody>
      </p:sp>
      <p:sp>
        <p:nvSpPr>
          <p:cNvPr id="17" name="Rounded Rectangle 16">
            <a:extLst>
              <a:ext uri="{FF2B5EF4-FFF2-40B4-BE49-F238E27FC236}">
                <a16:creationId xmlns:a16="http://schemas.microsoft.com/office/drawing/2014/main" id="{807CC31A-EF49-5B44-B549-A586CB1D1988}"/>
              </a:ext>
            </a:extLst>
          </p:cNvPr>
          <p:cNvSpPr/>
          <p:nvPr/>
        </p:nvSpPr>
        <p:spPr>
          <a:xfrm>
            <a:off x="10471503" y="5189332"/>
            <a:ext cx="519980" cy="860612"/>
          </a:xfrm>
          <a:prstGeom prst="round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bg1"/>
                </a:solidFill>
              </a:ln>
              <a:solidFill>
                <a:schemeClr val="tx1"/>
              </a:solidFill>
              <a:effectLst>
                <a:outerShdw blurRad="38100" dist="19050" dir="2700000" algn="tl" rotWithShape="0">
                  <a:schemeClr val="dk1">
                    <a:alpha val="40000"/>
                  </a:schemeClr>
                </a:outerShdw>
              </a:effectLst>
            </a:endParaRPr>
          </a:p>
        </p:txBody>
      </p:sp>
      <p:sp>
        <p:nvSpPr>
          <p:cNvPr id="19" name="Rounded Rectangle 18">
            <a:extLst>
              <a:ext uri="{FF2B5EF4-FFF2-40B4-BE49-F238E27FC236}">
                <a16:creationId xmlns:a16="http://schemas.microsoft.com/office/drawing/2014/main" id="{3247D4BE-D2BF-7B48-A518-7DD066DDD7B8}"/>
              </a:ext>
            </a:extLst>
          </p:cNvPr>
          <p:cNvSpPr/>
          <p:nvPr/>
        </p:nvSpPr>
        <p:spPr>
          <a:xfrm>
            <a:off x="6440218" y="3044414"/>
            <a:ext cx="519980" cy="2592594"/>
          </a:xfrm>
          <a:prstGeom prst="round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bg1"/>
                </a:solidFill>
              </a:ln>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565410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23A06AAA-5414-46B1-8F5F-DA6CFCFFFAE5}"/>
              </a:ext>
            </a:extLst>
          </p:cNvPr>
          <p:cNvSpPr>
            <a:spLocks noGrp="1"/>
          </p:cNvSpPr>
          <p:nvPr>
            <p:ph idx="1"/>
          </p:nvPr>
        </p:nvSpPr>
        <p:spPr>
          <a:xfrm>
            <a:off x="1221916" y="2052116"/>
            <a:ext cx="3741970" cy="3997828"/>
          </a:xfrm>
        </p:spPr>
        <p:txBody>
          <a:bodyPr>
            <a:normAutofit/>
          </a:bodyPr>
          <a:lstStyle/>
          <a:p>
            <a:endParaRPr lang="en-US" sz="1800" dirty="0"/>
          </a:p>
        </p:txBody>
      </p:sp>
      <p:sp>
        <p:nvSpPr>
          <p:cNvPr id="52" name="Title 1">
            <a:extLst>
              <a:ext uri="{FF2B5EF4-FFF2-40B4-BE49-F238E27FC236}">
                <a16:creationId xmlns:a16="http://schemas.microsoft.com/office/drawing/2014/main" id="{2336465C-FD12-6F4C-9904-8B62CEA6F833}"/>
              </a:ext>
            </a:extLst>
          </p:cNvPr>
          <p:cNvSpPr txBox="1">
            <a:spLocks/>
          </p:cNvSpPr>
          <p:nvPr/>
        </p:nvSpPr>
        <p:spPr>
          <a:xfrm>
            <a:off x="2611808" y="808056"/>
            <a:ext cx="7958331" cy="1077229"/>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r>
              <a:rPr lang="en-US" dirty="0"/>
              <a:t>Role Based Access Control</a:t>
            </a:r>
          </a:p>
        </p:txBody>
      </p:sp>
      <p:graphicFrame>
        <p:nvGraphicFramePr>
          <p:cNvPr id="5" name="Content Placeholder 3">
            <a:extLst>
              <a:ext uri="{FF2B5EF4-FFF2-40B4-BE49-F238E27FC236}">
                <a16:creationId xmlns:a16="http://schemas.microsoft.com/office/drawing/2014/main" id="{B88EB4BB-09B8-2749-9CBB-94763480326A}"/>
              </a:ext>
            </a:extLst>
          </p:cNvPr>
          <p:cNvGraphicFramePr>
            <a:graphicFrameLocks/>
          </p:cNvGraphicFramePr>
          <p:nvPr>
            <p:extLst>
              <p:ext uri="{D42A27DB-BD31-4B8C-83A1-F6EECF244321}">
                <p14:modId xmlns:p14="http://schemas.microsoft.com/office/powerpoint/2010/main" val="4130825918"/>
              </p:ext>
            </p:extLst>
          </p:nvPr>
        </p:nvGraphicFramePr>
        <p:xfrm>
          <a:off x="4963886" y="2380207"/>
          <a:ext cx="6271674" cy="3003290"/>
        </p:xfrm>
        <a:graphic>
          <a:graphicData uri="http://schemas.openxmlformats.org/drawingml/2006/table">
            <a:tbl>
              <a:tblPr firstRow="1" bandRow="1">
                <a:tableStyleId>{6E25E649-3F16-4E02-A733-19D2CDBF48F0}</a:tableStyleId>
              </a:tblPr>
              <a:tblGrid>
                <a:gridCol w="1557749">
                  <a:extLst>
                    <a:ext uri="{9D8B030D-6E8A-4147-A177-3AD203B41FA5}">
                      <a16:colId xmlns:a16="http://schemas.microsoft.com/office/drawing/2014/main" val="3142029076"/>
                    </a:ext>
                  </a:extLst>
                </a:gridCol>
                <a:gridCol w="870221">
                  <a:extLst>
                    <a:ext uri="{9D8B030D-6E8A-4147-A177-3AD203B41FA5}">
                      <a16:colId xmlns:a16="http://schemas.microsoft.com/office/drawing/2014/main" val="221772601"/>
                    </a:ext>
                  </a:extLst>
                </a:gridCol>
                <a:gridCol w="823632">
                  <a:extLst>
                    <a:ext uri="{9D8B030D-6E8A-4147-A177-3AD203B41FA5}">
                      <a16:colId xmlns:a16="http://schemas.microsoft.com/office/drawing/2014/main" val="72499779"/>
                    </a:ext>
                  </a:extLst>
                </a:gridCol>
                <a:gridCol w="1026926">
                  <a:extLst>
                    <a:ext uri="{9D8B030D-6E8A-4147-A177-3AD203B41FA5}">
                      <a16:colId xmlns:a16="http://schemas.microsoft.com/office/drawing/2014/main" val="3675439025"/>
                    </a:ext>
                  </a:extLst>
                </a:gridCol>
                <a:gridCol w="1098926">
                  <a:extLst>
                    <a:ext uri="{9D8B030D-6E8A-4147-A177-3AD203B41FA5}">
                      <a16:colId xmlns:a16="http://schemas.microsoft.com/office/drawing/2014/main" val="243249998"/>
                    </a:ext>
                  </a:extLst>
                </a:gridCol>
                <a:gridCol w="894220">
                  <a:extLst>
                    <a:ext uri="{9D8B030D-6E8A-4147-A177-3AD203B41FA5}">
                      <a16:colId xmlns:a16="http://schemas.microsoft.com/office/drawing/2014/main" val="41880143"/>
                    </a:ext>
                  </a:extLst>
                </a:gridCol>
              </a:tblGrid>
              <a:tr h="1051740">
                <a:tc>
                  <a:txBody>
                    <a:bodyPr/>
                    <a:lstStyle/>
                    <a:p>
                      <a:pPr algn="l" fontAlgn="b"/>
                      <a:endParaRPr lang="en-US" sz="500" b="0" i="0" u="none" strike="noStrike" dirty="0">
                        <a:solidFill>
                          <a:schemeClr val="bg1"/>
                        </a:solidFill>
                        <a:effectLst/>
                        <a:latin typeface="Calibri" panose="020F0502020204030204" pitchFamily="34" charset="0"/>
                      </a:endParaRPr>
                    </a:p>
                  </a:txBody>
                  <a:tcPr marL="3700" marR="3700" marT="3700" marB="0" anchor="b"/>
                </a:tc>
                <a:tc>
                  <a:txBody>
                    <a:bodyPr/>
                    <a:lstStyle/>
                    <a:p>
                      <a:pPr algn="l" fontAlgn="b"/>
                      <a:r>
                        <a:rPr lang="en-US" sz="1400" u="none" strike="noStrike" dirty="0">
                          <a:solidFill>
                            <a:schemeClr val="bg1"/>
                          </a:solidFill>
                          <a:effectLst/>
                        </a:rPr>
                        <a:t>Update Contact Info</a:t>
                      </a:r>
                      <a:endParaRPr lang="en-US" sz="1400" b="0" i="0" u="none" strike="noStrike" dirty="0">
                        <a:solidFill>
                          <a:schemeClr val="bg1"/>
                        </a:solidFill>
                        <a:effectLst/>
                        <a:latin typeface="Calibri" panose="020F0502020204030204" pitchFamily="34" charset="0"/>
                      </a:endParaRPr>
                    </a:p>
                  </a:txBody>
                  <a:tcPr marL="3700" marR="3700" marT="3700" marB="0" anchor="b"/>
                </a:tc>
                <a:tc>
                  <a:txBody>
                    <a:bodyPr/>
                    <a:lstStyle/>
                    <a:p>
                      <a:pPr algn="l" fontAlgn="b"/>
                      <a:r>
                        <a:rPr lang="en-US" sz="1400" u="none" strike="noStrike" dirty="0">
                          <a:solidFill>
                            <a:schemeClr val="bg1"/>
                          </a:solidFill>
                          <a:effectLst/>
                        </a:rPr>
                        <a:t>Update Salary</a:t>
                      </a:r>
                      <a:endParaRPr lang="en-US" sz="1400" b="0" i="0" u="none" strike="noStrike" dirty="0">
                        <a:solidFill>
                          <a:schemeClr val="bg1"/>
                        </a:solidFill>
                        <a:effectLst/>
                        <a:latin typeface="Calibri" panose="020F0502020204030204" pitchFamily="34" charset="0"/>
                      </a:endParaRPr>
                    </a:p>
                  </a:txBody>
                  <a:tcPr marL="3700" marR="3700" marT="3700" marB="0" anchor="b"/>
                </a:tc>
                <a:tc>
                  <a:txBody>
                    <a:bodyPr/>
                    <a:lstStyle/>
                    <a:p>
                      <a:pPr algn="l" fontAlgn="b"/>
                      <a:r>
                        <a:rPr lang="en-US" sz="1400" u="none" strike="noStrike" dirty="0">
                          <a:solidFill>
                            <a:schemeClr val="bg1"/>
                          </a:solidFill>
                          <a:effectLst/>
                        </a:rPr>
                        <a:t>Review Resumes</a:t>
                      </a:r>
                      <a:endParaRPr lang="en-US" sz="1400" b="0" i="0" u="none" strike="noStrike" dirty="0">
                        <a:solidFill>
                          <a:schemeClr val="bg1"/>
                        </a:solidFill>
                        <a:effectLst/>
                        <a:latin typeface="Calibri" panose="020F0502020204030204" pitchFamily="34" charset="0"/>
                      </a:endParaRPr>
                    </a:p>
                  </a:txBody>
                  <a:tcPr marL="3700" marR="3700" marT="3700" marB="0" anchor="b"/>
                </a:tc>
                <a:tc>
                  <a:txBody>
                    <a:bodyPr/>
                    <a:lstStyle/>
                    <a:p>
                      <a:pPr algn="l" fontAlgn="b"/>
                      <a:r>
                        <a:rPr lang="en-US" sz="1400" u="none" strike="noStrike" dirty="0">
                          <a:solidFill>
                            <a:schemeClr val="bg1"/>
                          </a:solidFill>
                          <a:effectLst/>
                        </a:rPr>
                        <a:t>Terminate Employee</a:t>
                      </a:r>
                      <a:endParaRPr lang="en-US" sz="1400" b="0" i="0" u="none" strike="noStrike" dirty="0">
                        <a:solidFill>
                          <a:schemeClr val="bg1"/>
                        </a:solidFill>
                        <a:effectLst/>
                        <a:latin typeface="Calibri" panose="020F0502020204030204" pitchFamily="34" charset="0"/>
                      </a:endParaRPr>
                    </a:p>
                  </a:txBody>
                  <a:tcPr marL="3700" marR="3700" marT="3700" marB="0" anchor="b"/>
                </a:tc>
                <a:tc>
                  <a:txBody>
                    <a:bodyPr/>
                    <a:lstStyle/>
                    <a:p>
                      <a:pPr algn="l" fontAlgn="b"/>
                      <a:r>
                        <a:rPr lang="en-US" sz="1400" u="none" strike="noStrike" dirty="0">
                          <a:solidFill>
                            <a:schemeClr val="bg1"/>
                          </a:solidFill>
                          <a:effectLst/>
                        </a:rPr>
                        <a:t>Enter Yearly Review</a:t>
                      </a:r>
                      <a:endParaRPr lang="en-US" sz="1400" b="0" i="0" u="none" strike="noStrike" dirty="0">
                        <a:solidFill>
                          <a:schemeClr val="bg1"/>
                        </a:solidFill>
                        <a:effectLst/>
                        <a:latin typeface="Calibri" panose="020F0502020204030204" pitchFamily="34" charset="0"/>
                      </a:endParaRPr>
                    </a:p>
                  </a:txBody>
                  <a:tcPr marL="3700" marR="3700" marT="3700" marB="0" anchor="b"/>
                </a:tc>
                <a:extLst>
                  <a:ext uri="{0D108BD9-81ED-4DB2-BD59-A6C34878D82A}">
                    <a16:rowId xmlns:a16="http://schemas.microsoft.com/office/drawing/2014/main" val="1516430741"/>
                  </a:ext>
                </a:extLst>
              </a:tr>
              <a:tr h="486911">
                <a:tc>
                  <a:txBody>
                    <a:bodyPr/>
                    <a:lstStyle/>
                    <a:p>
                      <a:pPr algn="l" fontAlgn="b"/>
                      <a:r>
                        <a:rPr lang="en-US" sz="1900" u="none" strike="noStrike" dirty="0" err="1">
                          <a:effectLst/>
                        </a:rPr>
                        <a:t>SuperUser</a:t>
                      </a:r>
                      <a:endParaRPr lang="en-US" sz="1900" b="0" i="0" u="none" strike="noStrike" dirty="0">
                        <a:solidFill>
                          <a:srgbClr val="000000"/>
                        </a:solidFill>
                        <a:effectLst/>
                        <a:latin typeface="Calibri" panose="020F0502020204030204" pitchFamily="34" charset="0"/>
                      </a:endParaRPr>
                    </a:p>
                  </a:txBody>
                  <a:tcPr marL="3700" marR="3700" marT="3700" marB="0" anchor="b"/>
                </a:tc>
                <a:tc>
                  <a:txBody>
                    <a:bodyPr/>
                    <a:lstStyle/>
                    <a:p>
                      <a:pPr algn="ctr" fontAlgn="ctr"/>
                      <a:r>
                        <a:rPr lang="en-US" sz="1900" u="none" strike="noStrike">
                          <a:effectLst/>
                        </a:rPr>
                        <a:t>X</a:t>
                      </a:r>
                      <a:endParaRPr lang="en-US" sz="1900" b="0" i="0" u="none" strike="noStrike">
                        <a:solidFill>
                          <a:srgbClr val="000000"/>
                        </a:solidFill>
                        <a:effectLst/>
                        <a:latin typeface="Calibri" panose="020F0502020204030204" pitchFamily="34" charset="0"/>
                      </a:endParaRPr>
                    </a:p>
                  </a:txBody>
                  <a:tcPr marL="3700" marR="3700" marT="3700" marB="0" anchor="ctr"/>
                </a:tc>
                <a:tc>
                  <a:txBody>
                    <a:bodyPr/>
                    <a:lstStyle/>
                    <a:p>
                      <a:pPr algn="ctr" fontAlgn="ctr"/>
                      <a:r>
                        <a:rPr lang="en-US" sz="1900" u="none" strike="noStrike">
                          <a:effectLst/>
                        </a:rPr>
                        <a:t>X</a:t>
                      </a:r>
                      <a:endParaRPr lang="en-US" sz="1900" b="0" i="0" u="none" strike="noStrike">
                        <a:solidFill>
                          <a:srgbClr val="000000"/>
                        </a:solidFill>
                        <a:effectLst/>
                        <a:latin typeface="Calibri" panose="020F0502020204030204" pitchFamily="34" charset="0"/>
                      </a:endParaRPr>
                    </a:p>
                  </a:txBody>
                  <a:tcPr marL="3700" marR="3700" marT="3700" marB="0" anchor="ctr"/>
                </a:tc>
                <a:tc>
                  <a:txBody>
                    <a:bodyPr/>
                    <a:lstStyle/>
                    <a:p>
                      <a:pPr algn="ctr" fontAlgn="ctr"/>
                      <a:r>
                        <a:rPr lang="en-US" sz="1900" u="none" strike="noStrike">
                          <a:effectLst/>
                        </a:rPr>
                        <a:t>X</a:t>
                      </a:r>
                      <a:endParaRPr lang="en-US" sz="1900" b="0" i="0" u="none" strike="noStrike">
                        <a:solidFill>
                          <a:srgbClr val="000000"/>
                        </a:solidFill>
                        <a:effectLst/>
                        <a:latin typeface="Calibri" panose="020F0502020204030204" pitchFamily="34" charset="0"/>
                      </a:endParaRPr>
                    </a:p>
                  </a:txBody>
                  <a:tcPr marL="3700" marR="3700" marT="3700" marB="0" anchor="ctr"/>
                </a:tc>
                <a:tc>
                  <a:txBody>
                    <a:bodyPr/>
                    <a:lstStyle/>
                    <a:p>
                      <a:pPr algn="ctr" fontAlgn="ctr"/>
                      <a:r>
                        <a:rPr lang="en-US" sz="1900" u="none" strike="noStrike">
                          <a:effectLst/>
                        </a:rPr>
                        <a:t>X</a:t>
                      </a:r>
                      <a:endParaRPr lang="en-US" sz="1900" b="0" i="0" u="none" strike="noStrike">
                        <a:solidFill>
                          <a:srgbClr val="000000"/>
                        </a:solidFill>
                        <a:effectLst/>
                        <a:latin typeface="Calibri" panose="020F0502020204030204" pitchFamily="34" charset="0"/>
                      </a:endParaRPr>
                    </a:p>
                  </a:txBody>
                  <a:tcPr marL="3700" marR="3700" marT="3700" marB="0" anchor="ctr"/>
                </a:tc>
                <a:tc>
                  <a:txBody>
                    <a:bodyPr/>
                    <a:lstStyle/>
                    <a:p>
                      <a:pPr algn="ctr" fontAlgn="ctr"/>
                      <a:r>
                        <a:rPr lang="en-US" sz="1900" u="none" strike="noStrike">
                          <a:effectLst/>
                        </a:rPr>
                        <a:t>X</a:t>
                      </a:r>
                      <a:endParaRPr lang="en-US" sz="1900" b="0" i="0" u="none" strike="noStrike">
                        <a:solidFill>
                          <a:srgbClr val="000000"/>
                        </a:solidFill>
                        <a:effectLst/>
                        <a:latin typeface="Calibri" panose="020F0502020204030204" pitchFamily="34" charset="0"/>
                      </a:endParaRPr>
                    </a:p>
                  </a:txBody>
                  <a:tcPr marL="3700" marR="3700" marT="3700" marB="0" anchor="ctr"/>
                </a:tc>
                <a:extLst>
                  <a:ext uri="{0D108BD9-81ED-4DB2-BD59-A6C34878D82A}">
                    <a16:rowId xmlns:a16="http://schemas.microsoft.com/office/drawing/2014/main" val="1894057138"/>
                  </a:ext>
                </a:extLst>
              </a:tr>
              <a:tr h="488213">
                <a:tc>
                  <a:txBody>
                    <a:bodyPr/>
                    <a:lstStyle/>
                    <a:p>
                      <a:pPr algn="l" fontAlgn="b"/>
                      <a:r>
                        <a:rPr lang="en-US" sz="1900" u="none" strike="noStrike" dirty="0" err="1">
                          <a:effectLst/>
                        </a:rPr>
                        <a:t>BasicUser</a:t>
                      </a:r>
                      <a:endParaRPr lang="en-US" sz="1900" b="0" i="0" u="none" strike="noStrike" dirty="0">
                        <a:solidFill>
                          <a:srgbClr val="000000"/>
                        </a:solidFill>
                        <a:effectLst/>
                        <a:latin typeface="Calibri" panose="020F0502020204030204" pitchFamily="34" charset="0"/>
                      </a:endParaRPr>
                    </a:p>
                  </a:txBody>
                  <a:tcPr marL="3700" marR="3700" marT="3700" marB="0" anchor="b"/>
                </a:tc>
                <a:tc>
                  <a:txBody>
                    <a:bodyPr/>
                    <a:lstStyle/>
                    <a:p>
                      <a:pPr algn="ctr" fontAlgn="ctr"/>
                      <a:r>
                        <a:rPr lang="en-US" sz="1900" u="none" strike="noStrike">
                          <a:effectLst/>
                        </a:rPr>
                        <a:t>X</a:t>
                      </a:r>
                      <a:endParaRPr lang="en-US" sz="1900" b="0" i="0" u="none" strike="noStrike">
                        <a:solidFill>
                          <a:srgbClr val="000000"/>
                        </a:solidFill>
                        <a:effectLst/>
                        <a:latin typeface="Calibri" panose="020F0502020204030204" pitchFamily="34" charset="0"/>
                      </a:endParaRPr>
                    </a:p>
                  </a:txBody>
                  <a:tcPr marL="3700" marR="3700" marT="3700" marB="0" anchor="ctr"/>
                </a:tc>
                <a:tc>
                  <a:txBody>
                    <a:bodyPr/>
                    <a:lstStyle/>
                    <a:p>
                      <a:pPr algn="ctr" fontAlgn="ctr"/>
                      <a:endParaRPr lang="en-US" sz="1900" b="0" i="0" u="none" strike="noStrike">
                        <a:solidFill>
                          <a:srgbClr val="000000"/>
                        </a:solidFill>
                        <a:effectLst/>
                        <a:latin typeface="Calibri" panose="020F0502020204030204" pitchFamily="34" charset="0"/>
                      </a:endParaRPr>
                    </a:p>
                  </a:txBody>
                  <a:tcPr marL="3700" marR="3700" marT="3700" marB="0" anchor="ctr"/>
                </a:tc>
                <a:tc>
                  <a:txBody>
                    <a:bodyPr/>
                    <a:lstStyle/>
                    <a:p>
                      <a:pPr algn="ctr" fontAlgn="ctr"/>
                      <a:endParaRPr lang="en-US" sz="1900" b="0" i="0" u="none" strike="noStrike">
                        <a:solidFill>
                          <a:srgbClr val="000000"/>
                        </a:solidFill>
                        <a:effectLst/>
                        <a:latin typeface="Calibri" panose="020F0502020204030204" pitchFamily="34" charset="0"/>
                      </a:endParaRPr>
                    </a:p>
                  </a:txBody>
                  <a:tcPr marL="3700" marR="3700" marT="3700" marB="0" anchor="ctr"/>
                </a:tc>
                <a:tc>
                  <a:txBody>
                    <a:bodyPr/>
                    <a:lstStyle/>
                    <a:p>
                      <a:pPr algn="ctr" fontAlgn="ctr"/>
                      <a:endParaRPr lang="en-US" sz="1900" b="0" i="0" u="none" strike="noStrike">
                        <a:solidFill>
                          <a:srgbClr val="000000"/>
                        </a:solidFill>
                        <a:effectLst/>
                        <a:latin typeface="Calibri" panose="020F0502020204030204" pitchFamily="34" charset="0"/>
                      </a:endParaRPr>
                    </a:p>
                  </a:txBody>
                  <a:tcPr marL="3700" marR="3700" marT="3700" marB="0" anchor="ctr"/>
                </a:tc>
                <a:tc>
                  <a:txBody>
                    <a:bodyPr/>
                    <a:lstStyle/>
                    <a:p>
                      <a:pPr algn="ctr" fontAlgn="ctr"/>
                      <a:endParaRPr lang="en-US" sz="1900" b="0" i="0" u="none" strike="noStrike">
                        <a:solidFill>
                          <a:srgbClr val="000000"/>
                        </a:solidFill>
                        <a:effectLst/>
                        <a:latin typeface="Calibri" panose="020F0502020204030204" pitchFamily="34" charset="0"/>
                      </a:endParaRPr>
                    </a:p>
                  </a:txBody>
                  <a:tcPr marL="3700" marR="3700" marT="3700" marB="0" anchor="ctr"/>
                </a:tc>
                <a:extLst>
                  <a:ext uri="{0D108BD9-81ED-4DB2-BD59-A6C34878D82A}">
                    <a16:rowId xmlns:a16="http://schemas.microsoft.com/office/drawing/2014/main" val="3692198427"/>
                  </a:ext>
                </a:extLst>
              </a:tr>
              <a:tr h="488213">
                <a:tc>
                  <a:txBody>
                    <a:bodyPr/>
                    <a:lstStyle/>
                    <a:p>
                      <a:pPr algn="l" fontAlgn="b"/>
                      <a:r>
                        <a:rPr lang="en-US" sz="1900" u="none" strike="noStrike" dirty="0" err="1">
                          <a:effectLst/>
                        </a:rPr>
                        <a:t>HRAdmin</a:t>
                      </a:r>
                      <a:endParaRPr lang="en-US" sz="1900" b="0" i="0" u="none" strike="noStrike" dirty="0">
                        <a:solidFill>
                          <a:srgbClr val="000000"/>
                        </a:solidFill>
                        <a:effectLst/>
                        <a:latin typeface="Calibri" panose="020F0502020204030204" pitchFamily="34" charset="0"/>
                      </a:endParaRPr>
                    </a:p>
                  </a:txBody>
                  <a:tcPr marL="3700" marR="3700" marT="3700" marB="0" anchor="b"/>
                </a:tc>
                <a:tc>
                  <a:txBody>
                    <a:bodyPr/>
                    <a:lstStyle/>
                    <a:p>
                      <a:pPr algn="ctr" fontAlgn="ctr"/>
                      <a:r>
                        <a:rPr lang="en-US" sz="1900" b="0" i="0" u="none" strike="noStrike" dirty="0">
                          <a:solidFill>
                            <a:srgbClr val="000000"/>
                          </a:solidFill>
                          <a:effectLst/>
                          <a:latin typeface="Calibri" panose="020F0502020204030204" pitchFamily="34" charset="0"/>
                        </a:rPr>
                        <a:t>X</a:t>
                      </a:r>
                    </a:p>
                  </a:txBody>
                  <a:tcPr marL="3700" marR="3700" marT="3700" marB="0" anchor="ctr"/>
                </a:tc>
                <a:tc>
                  <a:txBody>
                    <a:bodyPr/>
                    <a:lstStyle/>
                    <a:p>
                      <a:pPr algn="ctr" fontAlgn="ctr"/>
                      <a:endParaRPr lang="en-US" sz="1900" b="0" i="0" u="none" strike="noStrike">
                        <a:solidFill>
                          <a:srgbClr val="000000"/>
                        </a:solidFill>
                        <a:effectLst/>
                        <a:latin typeface="Calibri" panose="020F0502020204030204" pitchFamily="34" charset="0"/>
                      </a:endParaRPr>
                    </a:p>
                  </a:txBody>
                  <a:tcPr marL="3700" marR="3700" marT="3700" marB="0" anchor="ctr"/>
                </a:tc>
                <a:tc>
                  <a:txBody>
                    <a:bodyPr/>
                    <a:lstStyle/>
                    <a:p>
                      <a:pPr algn="ctr" fontAlgn="ctr"/>
                      <a:r>
                        <a:rPr lang="en-US" sz="1900" u="none" strike="noStrike">
                          <a:effectLst/>
                        </a:rPr>
                        <a:t>X</a:t>
                      </a:r>
                      <a:endParaRPr lang="en-US" sz="1900" b="0" i="0" u="none" strike="noStrike">
                        <a:solidFill>
                          <a:srgbClr val="000000"/>
                        </a:solidFill>
                        <a:effectLst/>
                        <a:latin typeface="Calibri" panose="020F0502020204030204" pitchFamily="34" charset="0"/>
                      </a:endParaRPr>
                    </a:p>
                  </a:txBody>
                  <a:tcPr marL="3700" marR="3700" marT="3700" marB="0" anchor="ctr"/>
                </a:tc>
                <a:tc>
                  <a:txBody>
                    <a:bodyPr/>
                    <a:lstStyle/>
                    <a:p>
                      <a:pPr algn="ctr" fontAlgn="ctr"/>
                      <a:endParaRPr lang="en-US" sz="1900" b="0" i="0" u="none" strike="noStrike">
                        <a:solidFill>
                          <a:srgbClr val="000000"/>
                        </a:solidFill>
                        <a:effectLst/>
                        <a:latin typeface="Calibri" panose="020F0502020204030204" pitchFamily="34" charset="0"/>
                      </a:endParaRPr>
                    </a:p>
                  </a:txBody>
                  <a:tcPr marL="3700" marR="3700" marT="3700" marB="0" anchor="ctr"/>
                </a:tc>
                <a:tc>
                  <a:txBody>
                    <a:bodyPr/>
                    <a:lstStyle/>
                    <a:p>
                      <a:pPr algn="ctr" fontAlgn="ctr"/>
                      <a:endParaRPr lang="en-US" sz="1900" b="0" i="0" u="none" strike="noStrike">
                        <a:solidFill>
                          <a:srgbClr val="000000"/>
                        </a:solidFill>
                        <a:effectLst/>
                        <a:latin typeface="Calibri" panose="020F0502020204030204" pitchFamily="34" charset="0"/>
                      </a:endParaRPr>
                    </a:p>
                  </a:txBody>
                  <a:tcPr marL="3700" marR="3700" marT="3700" marB="0" anchor="ctr"/>
                </a:tc>
                <a:extLst>
                  <a:ext uri="{0D108BD9-81ED-4DB2-BD59-A6C34878D82A}">
                    <a16:rowId xmlns:a16="http://schemas.microsoft.com/office/drawing/2014/main" val="3776254887"/>
                  </a:ext>
                </a:extLst>
              </a:tr>
              <a:tr h="488213">
                <a:tc>
                  <a:txBody>
                    <a:bodyPr/>
                    <a:lstStyle/>
                    <a:p>
                      <a:pPr algn="l" fontAlgn="b"/>
                      <a:r>
                        <a:rPr lang="en-US" sz="1900" u="none" strike="noStrike" dirty="0" err="1">
                          <a:effectLst/>
                        </a:rPr>
                        <a:t>DataEntry</a:t>
                      </a:r>
                      <a:endParaRPr lang="en-US" sz="1900" b="0" i="0" u="none" strike="noStrike" dirty="0">
                        <a:solidFill>
                          <a:srgbClr val="000000"/>
                        </a:solidFill>
                        <a:effectLst/>
                        <a:latin typeface="Calibri" panose="020F0502020204030204" pitchFamily="34" charset="0"/>
                      </a:endParaRPr>
                    </a:p>
                  </a:txBody>
                  <a:tcPr marL="3700" marR="3700" marT="3700" marB="0" anchor="b"/>
                </a:tc>
                <a:tc>
                  <a:txBody>
                    <a:bodyPr/>
                    <a:lstStyle/>
                    <a:p>
                      <a:pPr algn="ctr" fontAlgn="ctr"/>
                      <a:endParaRPr lang="en-US" sz="1900" b="0" i="0" u="none" strike="noStrike" dirty="0">
                        <a:solidFill>
                          <a:srgbClr val="000000"/>
                        </a:solidFill>
                        <a:effectLst/>
                        <a:latin typeface="Calibri" panose="020F0502020204030204" pitchFamily="34" charset="0"/>
                      </a:endParaRPr>
                    </a:p>
                  </a:txBody>
                  <a:tcPr marL="3700" marR="3700" marT="3700" marB="0" anchor="ctr"/>
                </a:tc>
                <a:tc>
                  <a:txBody>
                    <a:bodyPr/>
                    <a:lstStyle/>
                    <a:p>
                      <a:pPr algn="ctr" fontAlgn="ctr"/>
                      <a:endParaRPr lang="en-US" sz="1900" b="0" i="0" u="none" strike="noStrike">
                        <a:solidFill>
                          <a:srgbClr val="000000"/>
                        </a:solidFill>
                        <a:effectLst/>
                        <a:latin typeface="Calibri" panose="020F0502020204030204" pitchFamily="34" charset="0"/>
                      </a:endParaRPr>
                    </a:p>
                  </a:txBody>
                  <a:tcPr marL="3700" marR="3700" marT="3700" marB="0" anchor="ctr"/>
                </a:tc>
                <a:tc>
                  <a:txBody>
                    <a:bodyPr/>
                    <a:lstStyle/>
                    <a:p>
                      <a:pPr algn="ctr" fontAlgn="ctr"/>
                      <a:endParaRPr lang="en-US" sz="1900" b="0" i="0" u="none" strike="noStrike" dirty="0">
                        <a:solidFill>
                          <a:srgbClr val="000000"/>
                        </a:solidFill>
                        <a:effectLst/>
                        <a:latin typeface="Calibri" panose="020F0502020204030204" pitchFamily="34" charset="0"/>
                      </a:endParaRPr>
                    </a:p>
                  </a:txBody>
                  <a:tcPr marL="3700" marR="3700" marT="3700" marB="0" anchor="ctr"/>
                </a:tc>
                <a:tc>
                  <a:txBody>
                    <a:bodyPr/>
                    <a:lstStyle/>
                    <a:p>
                      <a:pPr algn="ctr" fontAlgn="ctr"/>
                      <a:endParaRPr lang="en-US" sz="1900" b="0" i="0" u="none" strike="noStrike">
                        <a:solidFill>
                          <a:srgbClr val="000000"/>
                        </a:solidFill>
                        <a:effectLst/>
                        <a:latin typeface="Calibri" panose="020F0502020204030204" pitchFamily="34" charset="0"/>
                      </a:endParaRPr>
                    </a:p>
                  </a:txBody>
                  <a:tcPr marL="3700" marR="3700" marT="3700" marB="0" anchor="ctr"/>
                </a:tc>
                <a:tc>
                  <a:txBody>
                    <a:bodyPr/>
                    <a:lstStyle/>
                    <a:p>
                      <a:pPr algn="ctr" fontAlgn="ctr"/>
                      <a:r>
                        <a:rPr lang="en-US" sz="1900" u="none" strike="noStrike" dirty="0">
                          <a:effectLst/>
                        </a:rPr>
                        <a:t>X</a:t>
                      </a:r>
                      <a:endParaRPr lang="en-US" sz="1900" b="0" i="0" u="none" strike="noStrike" dirty="0">
                        <a:solidFill>
                          <a:srgbClr val="000000"/>
                        </a:solidFill>
                        <a:effectLst/>
                        <a:latin typeface="Calibri" panose="020F0502020204030204" pitchFamily="34" charset="0"/>
                      </a:endParaRPr>
                    </a:p>
                  </a:txBody>
                  <a:tcPr marL="3700" marR="3700" marT="3700" marB="0" anchor="ctr"/>
                </a:tc>
                <a:extLst>
                  <a:ext uri="{0D108BD9-81ED-4DB2-BD59-A6C34878D82A}">
                    <a16:rowId xmlns:a16="http://schemas.microsoft.com/office/drawing/2014/main" val="3927809612"/>
                  </a:ext>
                </a:extLst>
              </a:tr>
            </a:tbl>
          </a:graphicData>
        </a:graphic>
      </p:graphicFrame>
    </p:spTree>
    <p:extLst>
      <p:ext uri="{BB962C8B-B14F-4D97-AF65-F5344CB8AC3E}">
        <p14:creationId xmlns:p14="http://schemas.microsoft.com/office/powerpoint/2010/main" val="1535211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23A06AAA-5414-46B1-8F5F-DA6CFCFFFAE5}"/>
              </a:ext>
            </a:extLst>
          </p:cNvPr>
          <p:cNvSpPr>
            <a:spLocks noGrp="1"/>
          </p:cNvSpPr>
          <p:nvPr>
            <p:ph idx="1"/>
          </p:nvPr>
        </p:nvSpPr>
        <p:spPr>
          <a:xfrm>
            <a:off x="988541" y="2052116"/>
            <a:ext cx="4337221" cy="3997828"/>
          </a:xfrm>
        </p:spPr>
        <p:txBody>
          <a:bodyPr>
            <a:normAutofit/>
          </a:bodyPr>
          <a:lstStyle/>
          <a:p>
            <a:r>
              <a:rPr lang="en-US" sz="1800" dirty="0" err="1"/>
              <a:t>SuperUser</a:t>
            </a:r>
            <a:r>
              <a:rPr lang="en-US" sz="1800" dirty="0"/>
              <a:t>	Alice and Charles</a:t>
            </a:r>
          </a:p>
          <a:p>
            <a:r>
              <a:rPr lang="en-US" sz="1800" dirty="0" err="1"/>
              <a:t>BasicUser</a:t>
            </a:r>
            <a:r>
              <a:rPr lang="en-US" sz="1800" dirty="0"/>
              <a:t>	Betty and Dan</a:t>
            </a:r>
          </a:p>
          <a:p>
            <a:r>
              <a:rPr lang="en-US" sz="1800" dirty="0" err="1"/>
              <a:t>HRAdmin</a:t>
            </a:r>
            <a:r>
              <a:rPr lang="en-US" sz="1800" dirty="0"/>
              <a:t>	Zeke and Freddie</a:t>
            </a:r>
          </a:p>
          <a:p>
            <a:r>
              <a:rPr lang="en-US" sz="1800" dirty="0" err="1"/>
              <a:t>DataEntry</a:t>
            </a:r>
            <a:r>
              <a:rPr lang="en-US" sz="1800" dirty="0"/>
              <a:t>	Freddie and Gomez</a:t>
            </a:r>
          </a:p>
          <a:p>
            <a:endParaRPr lang="en-US" sz="1800" dirty="0"/>
          </a:p>
        </p:txBody>
      </p:sp>
      <p:graphicFrame>
        <p:nvGraphicFramePr>
          <p:cNvPr id="7" name="Content Placeholder 3">
            <a:extLst>
              <a:ext uri="{FF2B5EF4-FFF2-40B4-BE49-F238E27FC236}">
                <a16:creationId xmlns:a16="http://schemas.microsoft.com/office/drawing/2014/main" id="{920285C5-0E18-8447-9D76-821A7617F95D}"/>
              </a:ext>
            </a:extLst>
          </p:cNvPr>
          <p:cNvGraphicFramePr>
            <a:graphicFrameLocks/>
          </p:cNvGraphicFramePr>
          <p:nvPr>
            <p:extLst>
              <p:ext uri="{D42A27DB-BD31-4B8C-83A1-F6EECF244321}">
                <p14:modId xmlns:p14="http://schemas.microsoft.com/office/powerpoint/2010/main" val="3864666021"/>
              </p:ext>
            </p:extLst>
          </p:nvPr>
        </p:nvGraphicFramePr>
        <p:xfrm>
          <a:off x="5024120" y="2052116"/>
          <a:ext cx="5851861" cy="4050913"/>
        </p:xfrm>
        <a:graphic>
          <a:graphicData uri="http://schemas.openxmlformats.org/drawingml/2006/table">
            <a:tbl>
              <a:tblPr firstRow="1" bandRow="1">
                <a:tableStyleId>{6E25E649-3F16-4E02-A733-19D2CDBF48F0}</a:tableStyleId>
              </a:tblPr>
              <a:tblGrid>
                <a:gridCol w="1153705">
                  <a:extLst>
                    <a:ext uri="{9D8B030D-6E8A-4147-A177-3AD203B41FA5}">
                      <a16:colId xmlns:a16="http://schemas.microsoft.com/office/drawing/2014/main" val="615292657"/>
                    </a:ext>
                  </a:extLst>
                </a:gridCol>
                <a:gridCol w="997526">
                  <a:extLst>
                    <a:ext uri="{9D8B030D-6E8A-4147-A177-3AD203B41FA5}">
                      <a16:colId xmlns:a16="http://schemas.microsoft.com/office/drawing/2014/main" val="555760616"/>
                    </a:ext>
                  </a:extLst>
                </a:gridCol>
                <a:gridCol w="1140310">
                  <a:extLst>
                    <a:ext uri="{9D8B030D-6E8A-4147-A177-3AD203B41FA5}">
                      <a16:colId xmlns:a16="http://schemas.microsoft.com/office/drawing/2014/main" val="2499674761"/>
                    </a:ext>
                  </a:extLst>
                </a:gridCol>
                <a:gridCol w="1192085">
                  <a:extLst>
                    <a:ext uri="{9D8B030D-6E8A-4147-A177-3AD203B41FA5}">
                      <a16:colId xmlns:a16="http://schemas.microsoft.com/office/drawing/2014/main" val="2938884873"/>
                    </a:ext>
                  </a:extLst>
                </a:gridCol>
                <a:gridCol w="1368235">
                  <a:extLst>
                    <a:ext uri="{9D8B030D-6E8A-4147-A177-3AD203B41FA5}">
                      <a16:colId xmlns:a16="http://schemas.microsoft.com/office/drawing/2014/main" val="2105021291"/>
                    </a:ext>
                  </a:extLst>
                </a:gridCol>
              </a:tblGrid>
              <a:tr h="948688">
                <a:tc>
                  <a:txBody>
                    <a:bodyPr/>
                    <a:lstStyle/>
                    <a:p>
                      <a:pPr algn="l" fontAlgn="b"/>
                      <a:endParaRPr lang="en-US" sz="400" b="0" i="0" u="none" strike="noStrike" dirty="0">
                        <a:solidFill>
                          <a:schemeClr val="bg1"/>
                        </a:solidFill>
                        <a:effectLst/>
                        <a:latin typeface="Calibri" panose="020F0502020204030204" pitchFamily="34" charset="0"/>
                      </a:endParaRPr>
                    </a:p>
                  </a:txBody>
                  <a:tcPr marL="3566" marR="3566" marT="3566" marB="0" anchor="b"/>
                </a:tc>
                <a:tc>
                  <a:txBody>
                    <a:bodyPr/>
                    <a:lstStyle/>
                    <a:p>
                      <a:pPr algn="l" fontAlgn="b"/>
                      <a:r>
                        <a:rPr lang="en-US" sz="1400" u="none" strike="noStrike" dirty="0" err="1">
                          <a:solidFill>
                            <a:schemeClr val="bg1"/>
                          </a:solidFill>
                          <a:effectLst/>
                        </a:rPr>
                        <a:t>BasicUser</a:t>
                      </a:r>
                      <a:endParaRPr lang="en-US" sz="1400" b="0" i="0" u="none" strike="noStrike" dirty="0">
                        <a:solidFill>
                          <a:schemeClr val="bg1"/>
                        </a:solidFill>
                        <a:effectLst/>
                        <a:latin typeface="Calibri" panose="020F0502020204030204" pitchFamily="34" charset="0"/>
                      </a:endParaRPr>
                    </a:p>
                  </a:txBody>
                  <a:tcPr marL="3566" marR="3566" marT="3566" marB="0" anchor="b"/>
                </a:tc>
                <a:tc>
                  <a:txBody>
                    <a:bodyPr/>
                    <a:lstStyle/>
                    <a:p>
                      <a:pPr algn="l" fontAlgn="b"/>
                      <a:r>
                        <a:rPr lang="en-US" sz="1400" u="none" strike="noStrike" dirty="0" err="1">
                          <a:solidFill>
                            <a:schemeClr val="bg1"/>
                          </a:solidFill>
                          <a:effectLst/>
                        </a:rPr>
                        <a:t>SuperUser</a:t>
                      </a:r>
                      <a:endParaRPr lang="en-US" sz="1400" b="0" i="0" u="none" strike="noStrike" dirty="0">
                        <a:solidFill>
                          <a:schemeClr val="bg1"/>
                        </a:solidFill>
                        <a:effectLst/>
                        <a:latin typeface="Calibri" panose="020F0502020204030204" pitchFamily="34" charset="0"/>
                      </a:endParaRPr>
                    </a:p>
                  </a:txBody>
                  <a:tcPr marL="3566" marR="3566" marT="3566" marB="0" anchor="b"/>
                </a:tc>
                <a:tc>
                  <a:txBody>
                    <a:bodyPr/>
                    <a:lstStyle/>
                    <a:p>
                      <a:pPr algn="l" fontAlgn="b"/>
                      <a:r>
                        <a:rPr lang="en-US" sz="1400" u="none" strike="noStrike" dirty="0" err="1">
                          <a:solidFill>
                            <a:schemeClr val="bg1"/>
                          </a:solidFill>
                          <a:effectLst/>
                        </a:rPr>
                        <a:t>HRAdmin</a:t>
                      </a:r>
                      <a:endParaRPr lang="en-US" sz="1400" b="0" i="0" u="none" strike="noStrike" dirty="0">
                        <a:solidFill>
                          <a:schemeClr val="bg1"/>
                        </a:solidFill>
                        <a:effectLst/>
                        <a:latin typeface="Calibri" panose="020F0502020204030204" pitchFamily="34" charset="0"/>
                      </a:endParaRPr>
                    </a:p>
                  </a:txBody>
                  <a:tcPr marL="3566" marR="3566" marT="3566" marB="0" anchor="b"/>
                </a:tc>
                <a:tc>
                  <a:txBody>
                    <a:bodyPr/>
                    <a:lstStyle/>
                    <a:p>
                      <a:pPr algn="l" fontAlgn="b"/>
                      <a:r>
                        <a:rPr lang="en-US" sz="1400" u="none" strike="noStrike" dirty="0" err="1">
                          <a:solidFill>
                            <a:schemeClr val="bg1"/>
                          </a:solidFill>
                          <a:effectLst/>
                        </a:rPr>
                        <a:t>DataEntry</a:t>
                      </a:r>
                      <a:endParaRPr lang="en-US" sz="1400" b="0" i="0" u="none" strike="noStrike" dirty="0">
                        <a:solidFill>
                          <a:schemeClr val="bg1"/>
                        </a:solidFill>
                        <a:effectLst/>
                        <a:latin typeface="Calibri" panose="020F0502020204030204" pitchFamily="34" charset="0"/>
                      </a:endParaRPr>
                    </a:p>
                  </a:txBody>
                  <a:tcPr marL="3566" marR="3566" marT="3566" marB="0" anchor="b"/>
                </a:tc>
                <a:extLst>
                  <a:ext uri="{0D108BD9-81ED-4DB2-BD59-A6C34878D82A}">
                    <a16:rowId xmlns:a16="http://schemas.microsoft.com/office/drawing/2014/main" val="3779837035"/>
                  </a:ext>
                </a:extLst>
              </a:tr>
              <a:tr h="443175">
                <a:tc>
                  <a:txBody>
                    <a:bodyPr/>
                    <a:lstStyle/>
                    <a:p>
                      <a:pPr algn="l" fontAlgn="b"/>
                      <a:r>
                        <a:rPr lang="en-US" sz="1800" u="none" strike="noStrike">
                          <a:effectLst/>
                        </a:rPr>
                        <a:t>Alice</a:t>
                      </a:r>
                      <a:endParaRPr lang="en-US" sz="1800" b="0" i="0" u="none" strike="noStrike">
                        <a:solidFill>
                          <a:srgbClr val="000000"/>
                        </a:solidFill>
                        <a:effectLst/>
                        <a:latin typeface="Calibri" panose="020F0502020204030204" pitchFamily="34" charset="0"/>
                      </a:endParaRPr>
                    </a:p>
                  </a:txBody>
                  <a:tcPr marL="3566" marR="3566" marT="3566" marB="0" anchor="b"/>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b="0" i="0" u="none" strike="noStrike" dirty="0">
                          <a:solidFill>
                            <a:srgbClr val="000000"/>
                          </a:solidFill>
                          <a:effectLst/>
                          <a:latin typeface="Calibri" panose="020F0502020204030204" pitchFamily="34" charset="0"/>
                        </a:rPr>
                        <a:t>X</a:t>
                      </a:r>
                    </a:p>
                  </a:txBody>
                  <a:tcPr marL="3566" marR="3566" marT="3566" marB="0" anchor="ct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1475785926"/>
                  </a:ext>
                </a:extLst>
              </a:tr>
              <a:tr h="443175">
                <a:tc>
                  <a:txBody>
                    <a:bodyPr/>
                    <a:lstStyle/>
                    <a:p>
                      <a:pPr algn="l" fontAlgn="b"/>
                      <a:r>
                        <a:rPr lang="en-US" sz="1800" u="none" strike="noStrike" dirty="0">
                          <a:effectLst/>
                        </a:rPr>
                        <a:t>Betty</a:t>
                      </a:r>
                      <a:endParaRPr lang="en-US" sz="1800" b="0" i="0" u="none" strike="noStrike" dirty="0">
                        <a:solidFill>
                          <a:srgbClr val="000000"/>
                        </a:solidFill>
                        <a:effectLst/>
                        <a:latin typeface="Calibri" panose="020F0502020204030204" pitchFamily="34" charset="0"/>
                      </a:endParaRPr>
                    </a:p>
                  </a:txBody>
                  <a:tcPr marL="3566" marR="3566" marT="3566" marB="0" anchor="b"/>
                </a:tc>
                <a:tc>
                  <a:txBody>
                    <a:bodyPr/>
                    <a:lstStyle/>
                    <a:p>
                      <a:pPr algn="ctr" fontAlgn="ctr"/>
                      <a:r>
                        <a:rPr lang="en-US" sz="1800" b="0" i="0" u="none" strike="noStrike" dirty="0">
                          <a:solidFill>
                            <a:srgbClr val="000000"/>
                          </a:solidFill>
                          <a:effectLst/>
                          <a:latin typeface="Calibri" panose="020F0502020204030204" pitchFamily="34" charset="0"/>
                        </a:rPr>
                        <a:t>X</a:t>
                      </a:r>
                    </a:p>
                  </a:txBody>
                  <a:tcPr marL="3566" marR="3566" marT="3566" marB="0" anchor="ct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2225692588"/>
                  </a:ext>
                </a:extLst>
              </a:tr>
              <a:tr h="443175">
                <a:tc>
                  <a:txBody>
                    <a:bodyPr/>
                    <a:lstStyle/>
                    <a:p>
                      <a:pPr algn="l" fontAlgn="b"/>
                      <a:r>
                        <a:rPr lang="en-US" sz="1800" u="none" strike="noStrike" dirty="0">
                          <a:effectLst/>
                        </a:rPr>
                        <a:t>Charles</a:t>
                      </a:r>
                      <a:endParaRPr lang="en-US" sz="1800" b="0" i="0" u="none" strike="noStrike" dirty="0">
                        <a:solidFill>
                          <a:srgbClr val="000000"/>
                        </a:solidFill>
                        <a:effectLst/>
                        <a:latin typeface="Calibri" panose="020F0502020204030204" pitchFamily="34" charset="0"/>
                      </a:endParaRPr>
                    </a:p>
                  </a:txBody>
                  <a:tcPr marL="3566" marR="3566" marT="3566" marB="0" anchor="b"/>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b="0" i="0" u="none" strike="noStrike" dirty="0">
                          <a:solidFill>
                            <a:srgbClr val="000000"/>
                          </a:solidFill>
                          <a:effectLst/>
                          <a:latin typeface="Calibri" panose="020F0502020204030204" pitchFamily="34" charset="0"/>
                        </a:rPr>
                        <a:t>X</a:t>
                      </a:r>
                    </a:p>
                  </a:txBody>
                  <a:tcPr marL="3566" marR="3566" marT="3566" marB="0" anchor="ct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703924919"/>
                  </a:ext>
                </a:extLst>
              </a:tr>
              <a:tr h="443175">
                <a:tc>
                  <a:txBody>
                    <a:bodyPr/>
                    <a:lstStyle/>
                    <a:p>
                      <a:pPr algn="l" fontAlgn="b"/>
                      <a:r>
                        <a:rPr lang="en-US" sz="1800" u="none" strike="noStrike">
                          <a:effectLst/>
                        </a:rPr>
                        <a:t>Dan</a:t>
                      </a:r>
                      <a:endParaRPr lang="en-US" sz="1800" b="0" i="0" u="none" strike="noStrike">
                        <a:solidFill>
                          <a:srgbClr val="000000"/>
                        </a:solidFill>
                        <a:effectLst/>
                        <a:latin typeface="Calibri" panose="020F0502020204030204" pitchFamily="34" charset="0"/>
                      </a:endParaRPr>
                    </a:p>
                  </a:txBody>
                  <a:tcPr marL="3566" marR="3566" marT="3566" marB="0" anchor="b"/>
                </a:tc>
                <a:tc>
                  <a:txBody>
                    <a:bodyPr/>
                    <a:lstStyle/>
                    <a:p>
                      <a:pPr algn="ctr" fontAlgn="ctr"/>
                      <a:r>
                        <a:rPr lang="en-US" sz="1800" b="0" i="0" u="none" strike="noStrike" dirty="0">
                          <a:solidFill>
                            <a:srgbClr val="000000"/>
                          </a:solidFill>
                          <a:effectLst/>
                          <a:latin typeface="Calibri" panose="020F0502020204030204" pitchFamily="34" charset="0"/>
                        </a:rPr>
                        <a:t>X</a:t>
                      </a:r>
                    </a:p>
                  </a:txBody>
                  <a:tcPr marL="3566" marR="3566" marT="3566" marB="0" anchor="ct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620839173"/>
                  </a:ext>
                </a:extLst>
              </a:tr>
              <a:tr h="443175">
                <a:tc>
                  <a:txBody>
                    <a:bodyPr/>
                    <a:lstStyle/>
                    <a:p>
                      <a:pPr algn="l" fontAlgn="b"/>
                      <a:r>
                        <a:rPr lang="en-US" sz="1800" u="none" strike="noStrike" dirty="0">
                          <a:effectLst/>
                        </a:rPr>
                        <a:t>Ezekiel</a:t>
                      </a:r>
                      <a:endParaRPr lang="en-US" sz="1800" b="0" i="0" u="none" strike="noStrike" dirty="0">
                        <a:solidFill>
                          <a:srgbClr val="000000"/>
                        </a:solidFill>
                        <a:effectLst/>
                        <a:latin typeface="Calibri" panose="020F0502020204030204" pitchFamily="34" charset="0"/>
                      </a:endParaRPr>
                    </a:p>
                  </a:txBody>
                  <a:tcPr marL="3566" marR="3566" marT="3566" marB="0" anchor="b"/>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b="0" i="0" u="none" strike="noStrike" dirty="0">
                          <a:solidFill>
                            <a:srgbClr val="000000"/>
                          </a:solidFill>
                          <a:effectLst/>
                          <a:latin typeface="Calibri" panose="020F0502020204030204" pitchFamily="34" charset="0"/>
                        </a:rPr>
                        <a:t>X</a:t>
                      </a:r>
                    </a:p>
                  </a:txBody>
                  <a:tcPr marL="3566" marR="3566" marT="3566" marB="0" anchor="ct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1541682843"/>
                  </a:ext>
                </a:extLst>
              </a:tr>
              <a:tr h="443175">
                <a:tc>
                  <a:txBody>
                    <a:bodyPr/>
                    <a:lstStyle/>
                    <a:p>
                      <a:pPr algn="l" fontAlgn="b"/>
                      <a:r>
                        <a:rPr lang="en-US" sz="1800" u="none" strike="noStrike" dirty="0">
                          <a:effectLst/>
                        </a:rPr>
                        <a:t>Freddie</a:t>
                      </a:r>
                      <a:endParaRPr lang="en-US" sz="1800" b="0" i="0" u="none" strike="noStrike" dirty="0">
                        <a:solidFill>
                          <a:srgbClr val="000000"/>
                        </a:solidFill>
                        <a:effectLst/>
                        <a:latin typeface="Calibri" panose="020F0502020204030204" pitchFamily="34" charset="0"/>
                      </a:endParaRPr>
                    </a:p>
                  </a:txBody>
                  <a:tcPr marL="3566" marR="3566" marT="3566" marB="0" anchor="b"/>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b="0" i="0" u="none" strike="noStrike" dirty="0">
                          <a:solidFill>
                            <a:srgbClr val="000000"/>
                          </a:solidFill>
                          <a:effectLst/>
                          <a:latin typeface="Calibri" panose="020F0502020204030204" pitchFamily="34" charset="0"/>
                        </a:rPr>
                        <a:t>X</a:t>
                      </a:r>
                    </a:p>
                  </a:txBody>
                  <a:tcPr marL="3566" marR="3566" marT="3566" marB="0" anchor="ctr"/>
                </a:tc>
                <a:tc>
                  <a:txBody>
                    <a:bodyPr/>
                    <a:lstStyle/>
                    <a:p>
                      <a:pPr algn="ctr" fontAlgn="ctr"/>
                      <a:r>
                        <a:rPr lang="en-US" sz="1800" b="0" i="0" u="none" strike="noStrike" dirty="0">
                          <a:solidFill>
                            <a:srgbClr val="000000"/>
                          </a:solidFill>
                          <a:effectLst/>
                          <a:latin typeface="Calibri" panose="020F0502020204030204" pitchFamily="34" charset="0"/>
                        </a:rPr>
                        <a:t>X</a:t>
                      </a:r>
                    </a:p>
                  </a:txBody>
                  <a:tcPr marL="3566" marR="3566" marT="3566" marB="0" anchor="ctr"/>
                </a:tc>
                <a:extLst>
                  <a:ext uri="{0D108BD9-81ED-4DB2-BD59-A6C34878D82A}">
                    <a16:rowId xmlns:a16="http://schemas.microsoft.com/office/drawing/2014/main" val="3342100016"/>
                  </a:ext>
                </a:extLst>
              </a:tr>
              <a:tr h="443175">
                <a:tc>
                  <a:txBody>
                    <a:bodyPr/>
                    <a:lstStyle/>
                    <a:p>
                      <a:pPr algn="l" fontAlgn="b"/>
                      <a:r>
                        <a:rPr lang="en-US" sz="1800" u="none" strike="noStrike">
                          <a:effectLst/>
                        </a:rPr>
                        <a:t>Gomez</a:t>
                      </a:r>
                      <a:endParaRPr lang="en-US" sz="1800" b="0" i="0" u="none" strike="noStrike">
                        <a:solidFill>
                          <a:srgbClr val="000000"/>
                        </a:solidFill>
                        <a:effectLst/>
                        <a:latin typeface="Calibri" panose="020F0502020204030204" pitchFamily="34" charset="0"/>
                      </a:endParaRPr>
                    </a:p>
                  </a:txBody>
                  <a:tcPr marL="3566" marR="3566" marT="3566" marB="0" anchor="b"/>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b="0" i="0" u="none" strike="noStrike" dirty="0">
                          <a:solidFill>
                            <a:srgbClr val="000000"/>
                          </a:solidFill>
                          <a:effectLst/>
                          <a:latin typeface="Calibri" panose="020F0502020204030204" pitchFamily="34" charset="0"/>
                        </a:rPr>
                        <a:t>X</a:t>
                      </a:r>
                    </a:p>
                  </a:txBody>
                  <a:tcPr marL="3566" marR="3566" marT="3566" marB="0" anchor="ctr"/>
                </a:tc>
                <a:extLst>
                  <a:ext uri="{0D108BD9-81ED-4DB2-BD59-A6C34878D82A}">
                    <a16:rowId xmlns:a16="http://schemas.microsoft.com/office/drawing/2014/main" val="1307009995"/>
                  </a:ext>
                </a:extLst>
              </a:tr>
            </a:tbl>
          </a:graphicData>
        </a:graphic>
      </p:graphicFrame>
      <p:sp>
        <p:nvSpPr>
          <p:cNvPr id="52" name="Title 1">
            <a:extLst>
              <a:ext uri="{FF2B5EF4-FFF2-40B4-BE49-F238E27FC236}">
                <a16:creationId xmlns:a16="http://schemas.microsoft.com/office/drawing/2014/main" id="{2336465C-FD12-6F4C-9904-8B62CEA6F833}"/>
              </a:ext>
            </a:extLst>
          </p:cNvPr>
          <p:cNvSpPr txBox="1">
            <a:spLocks/>
          </p:cNvSpPr>
          <p:nvPr/>
        </p:nvSpPr>
        <p:spPr>
          <a:xfrm>
            <a:off x="2611808" y="808056"/>
            <a:ext cx="7958331" cy="1077229"/>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r>
              <a:rPr lang="en-US" dirty="0"/>
              <a:t>What roles does each person have?</a:t>
            </a:r>
          </a:p>
        </p:txBody>
      </p:sp>
    </p:spTree>
    <p:extLst>
      <p:ext uri="{BB962C8B-B14F-4D97-AF65-F5344CB8AC3E}">
        <p14:creationId xmlns:p14="http://schemas.microsoft.com/office/powerpoint/2010/main" val="4853004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docProps/app.xml><?xml version="1.0" encoding="utf-8"?>
<Properties xmlns="http://schemas.openxmlformats.org/officeDocument/2006/extended-properties" xmlns:vt="http://schemas.openxmlformats.org/officeDocument/2006/docPropsVTypes">
  <Template>{786C7ED5-3AFD-D64F-98C0-01BC7D168A30}tf16401378</Template>
  <TotalTime>4129</TotalTime>
  <Words>2069</Words>
  <Application>Microsoft Macintosh PowerPoint</Application>
  <PresentationFormat>Widescreen</PresentationFormat>
  <Paragraphs>352</Paragraphs>
  <Slides>63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63</vt:i4>
      </vt:variant>
    </vt:vector>
  </HeadingPairs>
  <TitlesOfParts>
    <vt:vector size="70" baseType="lpstr">
      <vt:lpstr>Arial</vt:lpstr>
      <vt:lpstr>Calibri</vt:lpstr>
      <vt:lpstr>MS Shell Dlg 2</vt:lpstr>
      <vt:lpstr>Source Serif Pro</vt:lpstr>
      <vt:lpstr>Wingdings</vt:lpstr>
      <vt:lpstr>Wingdings 3</vt:lpstr>
      <vt:lpstr>Madison</vt:lpstr>
      <vt:lpstr>Build a Serverless Web Application</vt:lpstr>
      <vt:lpstr>Authentication and Authorization</vt:lpstr>
      <vt:lpstr>Authentication I recognize you</vt:lpstr>
      <vt:lpstr>Authorization I recognize your authority</vt:lpstr>
      <vt:lpstr>PowerPoint Presentation</vt:lpstr>
      <vt:lpstr>PowerPoint Presentation</vt:lpstr>
      <vt:lpstr>PowerPoint Presentation</vt:lpstr>
      <vt:lpstr>PowerPoint Presentation</vt:lpstr>
      <vt:lpstr>PowerPoint Presentation</vt:lpstr>
      <vt:lpstr>PowerPoint Presentation</vt:lpstr>
      <vt:lpstr>Logging and Reporting Who did what and when</vt:lpstr>
      <vt:lpstr>Amazon Cognito </vt:lpstr>
      <vt:lpstr>User and Identity pools Used together</vt:lpstr>
      <vt:lpstr>Review AJAX</vt:lpstr>
      <vt:lpstr>Build a Serverless Web Application </vt:lpstr>
      <vt:lpstr>Build a Serverless Web Application </vt:lpstr>
      <vt:lpstr>Architecture</vt:lpstr>
      <vt:lpstr>Module 1: Host a Static Web Site</vt:lpstr>
      <vt:lpstr>Static Web Hosting with  Continuous Deployment </vt:lpstr>
      <vt:lpstr>AWS Amplify Create Web App</vt:lpstr>
      <vt:lpstr>Add repository branch</vt:lpstr>
      <vt:lpstr>Configure build settings </vt:lpstr>
      <vt:lpstr>Review and Deploy</vt:lpstr>
      <vt:lpstr>Be patient</vt:lpstr>
      <vt:lpstr>Recap</vt:lpstr>
      <vt:lpstr>Module 2: User Management Overview</vt:lpstr>
      <vt:lpstr>Cognito</vt:lpstr>
      <vt:lpstr>Architecture</vt:lpstr>
      <vt:lpstr>Create a Cognito User Pool</vt:lpstr>
      <vt:lpstr>Add an App to Your User Pool</vt:lpstr>
      <vt:lpstr>Update config.js</vt:lpstr>
      <vt:lpstr>Update config.js</vt:lpstr>
      <vt:lpstr>Validate your implementation</vt:lpstr>
      <vt:lpstr>Validate your implementation</vt:lpstr>
      <vt:lpstr> Start HERE  Module 3: Serverless Service Backend </vt:lpstr>
      <vt:lpstr>Architecture</vt:lpstr>
      <vt:lpstr>Create a DynamoDB table</vt:lpstr>
      <vt:lpstr>Create an IAM Role for your Lambda function</vt:lpstr>
      <vt:lpstr>Create Role steps a-c</vt:lpstr>
      <vt:lpstr>Create Role steps d-g</vt:lpstr>
      <vt:lpstr>Create Role steps h-m</vt:lpstr>
      <vt:lpstr>Create Role steps n-q</vt:lpstr>
      <vt:lpstr>Create Role step q</vt:lpstr>
      <vt:lpstr>Create a Lambda function for Handling Requests</vt:lpstr>
      <vt:lpstr>Create Lambda function</vt:lpstr>
      <vt:lpstr>Let’s look at this code</vt:lpstr>
      <vt:lpstr>Validate Your Implementation</vt:lpstr>
      <vt:lpstr>Look at the Lambda function</vt:lpstr>
      <vt:lpstr>Look a Client-Side esri-map.js</vt:lpstr>
      <vt:lpstr>Look a Client-Side ride.js</vt:lpstr>
      <vt:lpstr>Look a Client-Side signin.html</vt:lpstr>
      <vt:lpstr>Look a Client-Side cognito-auth.js</vt:lpstr>
      <vt:lpstr>Look a Client-Side Config.js</vt:lpstr>
      <vt:lpstr>Module 4: Deploy a RESTful API </vt:lpstr>
      <vt:lpstr>Architecture</vt:lpstr>
      <vt:lpstr>Create new REST API</vt:lpstr>
      <vt:lpstr>Create a Cognito User Pools Authorizer</vt:lpstr>
      <vt:lpstr>Verify your authorizer configuration</vt:lpstr>
      <vt:lpstr>Create a new resource and method steps a-f</vt:lpstr>
      <vt:lpstr>Create the method steps g-q</vt:lpstr>
      <vt:lpstr>Deploy your API</vt:lpstr>
      <vt:lpstr>Update website config</vt:lpstr>
      <vt:lpstr>Validate your implementation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Gary James</dc:creator>
  <cp:lastModifiedBy>Gary James</cp:lastModifiedBy>
  <cp:revision>18</cp:revision>
  <dcterms:created xsi:type="dcterms:W3CDTF">2021-11-08T17:40:44Z</dcterms:created>
  <dcterms:modified xsi:type="dcterms:W3CDTF">2022-08-09T18:29:14Z</dcterms:modified>
</cp:coreProperties>
</file>